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66" r:id="rId2"/>
    <p:sldId id="264" r:id="rId3"/>
    <p:sldId id="256" r:id="rId4"/>
    <p:sldId id="258" r:id="rId5"/>
    <p:sldId id="259" r:id="rId6"/>
    <p:sldId id="260" r:id="rId7"/>
    <p:sldId id="265" r:id="rId8"/>
    <p:sldId id="261" r:id="rId9"/>
    <p:sldId id="257" r:id="rId10"/>
    <p:sldId id="262" r:id="rId11"/>
    <p:sldId id="268" r:id="rId12"/>
    <p:sldId id="26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E9B90"/>
    <a:srgbClr val="D9DF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310" autoAdjust="0"/>
  </p:normalViewPr>
  <p:slideViewPr>
    <p:cSldViewPr snapToGrid="0" showGuides="1">
      <p:cViewPr varScale="1">
        <p:scale>
          <a:sx n="104" d="100"/>
          <a:sy n="104" d="100"/>
        </p:scale>
        <p:origin x="87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Relationship Id="rId14" Type="http://schemas.openxmlformats.org/officeDocument/2006/relationships/image" Target="../media/image15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Relationship Id="rId14" Type="http://schemas.openxmlformats.org/officeDocument/2006/relationships/image" Target="../media/image1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04045DB-5E3B-47DE-8CC0-B62EE4042F52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9FD2EA53-1953-4CEF-8567-290279D2FA35}">
      <dgm:prSet/>
      <dgm:spPr/>
      <dgm:t>
        <a:bodyPr/>
        <a:lstStyle/>
        <a:p>
          <a:r>
            <a:rPr lang="en-US" dirty="0"/>
            <a:t>How people commute to Work every day ?</a:t>
          </a:r>
        </a:p>
      </dgm:t>
    </dgm:pt>
    <dgm:pt modelId="{D9EC78CD-878C-4DF2-9221-5FAB1A7CD1AA}" type="parTrans" cxnId="{346FBDF7-4939-4405-A26D-FDF6B08D7A2B}">
      <dgm:prSet/>
      <dgm:spPr/>
      <dgm:t>
        <a:bodyPr/>
        <a:lstStyle/>
        <a:p>
          <a:endParaRPr lang="en-US"/>
        </a:p>
      </dgm:t>
    </dgm:pt>
    <dgm:pt modelId="{46965AC3-39B0-4583-96E0-C6F5EB3CE9B8}" type="sibTrans" cxnId="{346FBDF7-4939-4405-A26D-FDF6B08D7A2B}">
      <dgm:prSet/>
      <dgm:spPr/>
      <dgm:t>
        <a:bodyPr/>
        <a:lstStyle/>
        <a:p>
          <a:endParaRPr lang="en-US"/>
        </a:p>
      </dgm:t>
    </dgm:pt>
    <dgm:pt modelId="{969A0967-E4AD-4B86-97D0-478D2AEE25C3}">
      <dgm:prSet/>
      <dgm:spPr/>
      <dgm:t>
        <a:bodyPr/>
        <a:lstStyle/>
        <a:p>
          <a:r>
            <a:rPr lang="en-US" dirty="0"/>
            <a:t>How many people use Public Transit vs Cars? </a:t>
          </a:r>
        </a:p>
      </dgm:t>
    </dgm:pt>
    <dgm:pt modelId="{43AD8C41-28DD-4318-98DB-E9D12CFF8B79}" type="parTrans" cxnId="{BF5228AB-C7B2-4C49-8572-F0322C2F4559}">
      <dgm:prSet/>
      <dgm:spPr/>
      <dgm:t>
        <a:bodyPr/>
        <a:lstStyle/>
        <a:p>
          <a:endParaRPr lang="en-US"/>
        </a:p>
      </dgm:t>
    </dgm:pt>
    <dgm:pt modelId="{87850EC7-A5D0-4FC5-9825-3434E608CA98}" type="sibTrans" cxnId="{BF5228AB-C7B2-4C49-8572-F0322C2F4559}">
      <dgm:prSet/>
      <dgm:spPr/>
      <dgm:t>
        <a:bodyPr/>
        <a:lstStyle/>
        <a:p>
          <a:endParaRPr lang="en-US"/>
        </a:p>
      </dgm:t>
    </dgm:pt>
    <dgm:pt modelId="{1F0F0FA5-6151-4DA7-A67F-4225B2C5A769}">
      <dgm:prSet/>
      <dgm:spPr/>
      <dgm:t>
        <a:bodyPr/>
        <a:lstStyle/>
        <a:p>
          <a:r>
            <a:rPr lang="en-US" dirty="0"/>
            <a:t>Who uses  Public Transport?</a:t>
          </a:r>
        </a:p>
      </dgm:t>
    </dgm:pt>
    <dgm:pt modelId="{8EDFB556-A4AF-4093-A36B-602B34572CE8}" type="parTrans" cxnId="{2BCFF231-A033-4387-8A22-BC8823E4AF33}">
      <dgm:prSet/>
      <dgm:spPr/>
      <dgm:t>
        <a:bodyPr/>
        <a:lstStyle/>
        <a:p>
          <a:endParaRPr lang="en-US"/>
        </a:p>
      </dgm:t>
    </dgm:pt>
    <dgm:pt modelId="{E3A6C924-691D-43D4-A393-BE45364B7BDC}" type="sibTrans" cxnId="{2BCFF231-A033-4387-8A22-BC8823E4AF33}">
      <dgm:prSet/>
      <dgm:spPr/>
      <dgm:t>
        <a:bodyPr/>
        <a:lstStyle/>
        <a:p>
          <a:endParaRPr lang="en-US"/>
        </a:p>
      </dgm:t>
    </dgm:pt>
    <dgm:pt modelId="{8024CE90-7DE5-4EFB-B7A2-18B2E145E1CD}">
      <dgm:prSet/>
      <dgm:spPr/>
      <dgm:t>
        <a:bodyPr/>
        <a:lstStyle/>
        <a:p>
          <a:r>
            <a:rPr lang="en-US" dirty="0"/>
            <a:t>How the Public Transit performed Post-Pandemic?</a:t>
          </a:r>
        </a:p>
      </dgm:t>
    </dgm:pt>
    <dgm:pt modelId="{CC0B4E23-2555-4BB6-80B9-9D6AFE09F5DE}" type="parTrans" cxnId="{C3B50682-A71A-45E8-AD11-61D8E0AB1EC8}">
      <dgm:prSet/>
      <dgm:spPr/>
      <dgm:t>
        <a:bodyPr/>
        <a:lstStyle/>
        <a:p>
          <a:endParaRPr lang="en-US"/>
        </a:p>
      </dgm:t>
    </dgm:pt>
    <dgm:pt modelId="{C479DD4E-8ACA-458D-BA36-541632921C4F}" type="sibTrans" cxnId="{C3B50682-A71A-45E8-AD11-61D8E0AB1EC8}">
      <dgm:prSet/>
      <dgm:spPr/>
      <dgm:t>
        <a:bodyPr/>
        <a:lstStyle/>
        <a:p>
          <a:endParaRPr lang="en-US"/>
        </a:p>
      </dgm:t>
    </dgm:pt>
    <dgm:pt modelId="{1D3DB07A-04C8-4FE3-B296-D8EAABFAA55C}">
      <dgm:prSet/>
      <dgm:spPr/>
      <dgm:t>
        <a:bodyPr/>
        <a:lstStyle/>
        <a:p>
          <a:endParaRPr lang="en-US" dirty="0"/>
        </a:p>
      </dgm:t>
    </dgm:pt>
    <dgm:pt modelId="{84DEB264-E585-4A6E-A28A-9F6228C397B4}" type="parTrans" cxnId="{78C05D9B-0670-40B5-B224-39D0C433694F}">
      <dgm:prSet/>
      <dgm:spPr/>
      <dgm:t>
        <a:bodyPr/>
        <a:lstStyle/>
        <a:p>
          <a:endParaRPr lang="en-US"/>
        </a:p>
      </dgm:t>
    </dgm:pt>
    <dgm:pt modelId="{77218CAA-A8A2-4E9C-97DA-DC3BB285CB0E}" type="sibTrans" cxnId="{78C05D9B-0670-40B5-B224-39D0C433694F}">
      <dgm:prSet/>
      <dgm:spPr/>
      <dgm:t>
        <a:bodyPr/>
        <a:lstStyle/>
        <a:p>
          <a:endParaRPr lang="en-US"/>
        </a:p>
      </dgm:t>
    </dgm:pt>
    <dgm:pt modelId="{F4BDD573-AD95-4BF4-B9A6-AE71F2D33F7A}">
      <dgm:prSet/>
      <dgm:spPr/>
      <dgm:t>
        <a:bodyPr/>
        <a:lstStyle/>
        <a:p>
          <a:r>
            <a:rPr lang="en-US" dirty="0"/>
            <a:t>Why Investing in Public Transit is necessary?</a:t>
          </a:r>
        </a:p>
      </dgm:t>
    </dgm:pt>
    <dgm:pt modelId="{B32F80ED-3944-4D5D-B6AF-92933C53278A}" type="parTrans" cxnId="{C4C3707C-B6FD-4CC7-92CF-11EFE3B3EA6F}">
      <dgm:prSet/>
      <dgm:spPr/>
      <dgm:t>
        <a:bodyPr/>
        <a:lstStyle/>
        <a:p>
          <a:endParaRPr lang="en-US"/>
        </a:p>
      </dgm:t>
    </dgm:pt>
    <dgm:pt modelId="{4C212559-DE96-41D5-8EB2-24266F3BDA4F}" type="sibTrans" cxnId="{C4C3707C-B6FD-4CC7-92CF-11EFE3B3EA6F}">
      <dgm:prSet/>
      <dgm:spPr/>
      <dgm:t>
        <a:bodyPr/>
        <a:lstStyle/>
        <a:p>
          <a:endParaRPr lang="en-US"/>
        </a:p>
      </dgm:t>
    </dgm:pt>
    <dgm:pt modelId="{62962C29-D6AB-4133-99D8-3120BFBADE41}">
      <dgm:prSet/>
      <dgm:spPr/>
      <dgm:t>
        <a:bodyPr/>
        <a:lstStyle/>
        <a:p>
          <a:endParaRPr lang="en-US"/>
        </a:p>
      </dgm:t>
    </dgm:pt>
    <dgm:pt modelId="{2C0A4ED8-0224-4EDB-A1EE-A82DF9F59EE3}" type="parTrans" cxnId="{5186FB6D-9A76-4BED-AA78-563ADE386F48}">
      <dgm:prSet/>
      <dgm:spPr/>
      <dgm:t>
        <a:bodyPr/>
        <a:lstStyle/>
        <a:p>
          <a:endParaRPr lang="en-US"/>
        </a:p>
      </dgm:t>
    </dgm:pt>
    <dgm:pt modelId="{9E8F3670-96EC-4813-86F5-957585EA78A0}" type="sibTrans" cxnId="{5186FB6D-9A76-4BED-AA78-563ADE386F48}">
      <dgm:prSet/>
      <dgm:spPr/>
      <dgm:t>
        <a:bodyPr/>
        <a:lstStyle/>
        <a:p>
          <a:endParaRPr lang="en-US"/>
        </a:p>
      </dgm:t>
    </dgm:pt>
    <dgm:pt modelId="{0032470B-BEAF-469A-9D9E-C66B592451B4}" type="pres">
      <dgm:prSet presAssocID="{104045DB-5E3B-47DE-8CC0-B62EE4042F52}" presName="root" presStyleCnt="0">
        <dgm:presLayoutVars>
          <dgm:dir/>
          <dgm:resizeHandles val="exact"/>
        </dgm:presLayoutVars>
      </dgm:prSet>
      <dgm:spPr/>
    </dgm:pt>
    <dgm:pt modelId="{0B421581-6E4E-4232-A8E6-C65989EFE3B5}" type="pres">
      <dgm:prSet presAssocID="{9FD2EA53-1953-4CEF-8567-290279D2FA35}" presName="compNode" presStyleCnt="0"/>
      <dgm:spPr/>
    </dgm:pt>
    <dgm:pt modelId="{F09DABC2-5EEA-4338-9B31-A29A18C5996A}" type="pres">
      <dgm:prSet presAssocID="{9FD2EA53-1953-4CEF-8567-290279D2FA35}" presName="bgRect" presStyleLbl="bgShp" presStyleIdx="0" presStyleCnt="7"/>
      <dgm:spPr/>
    </dgm:pt>
    <dgm:pt modelId="{72639DBC-D967-47EF-BD8A-8DE3627BB2B5}" type="pres">
      <dgm:prSet presAssocID="{9FD2EA53-1953-4CEF-8567-290279D2FA35}" presName="iconRect" presStyleLbl="node1" presStyleIdx="0" presStyleCnt="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r"/>
        </a:ext>
      </dgm:extLst>
    </dgm:pt>
    <dgm:pt modelId="{BE355F4F-2E7F-4EB4-AE16-D1A3D476F71B}" type="pres">
      <dgm:prSet presAssocID="{9FD2EA53-1953-4CEF-8567-290279D2FA35}" presName="spaceRect" presStyleCnt="0"/>
      <dgm:spPr/>
    </dgm:pt>
    <dgm:pt modelId="{577634B9-582D-4079-AE3A-27A45C9C6ADE}" type="pres">
      <dgm:prSet presAssocID="{9FD2EA53-1953-4CEF-8567-290279D2FA35}" presName="parTx" presStyleLbl="revTx" presStyleIdx="0" presStyleCnt="7">
        <dgm:presLayoutVars>
          <dgm:chMax val="0"/>
          <dgm:chPref val="0"/>
        </dgm:presLayoutVars>
      </dgm:prSet>
      <dgm:spPr/>
    </dgm:pt>
    <dgm:pt modelId="{0998E90D-9C16-4FCB-88B8-C2BD75F6E092}" type="pres">
      <dgm:prSet presAssocID="{46965AC3-39B0-4583-96E0-C6F5EB3CE9B8}" presName="sibTrans" presStyleCnt="0"/>
      <dgm:spPr/>
    </dgm:pt>
    <dgm:pt modelId="{B6CF5B60-7864-4EAF-BAF9-327828DBEE5D}" type="pres">
      <dgm:prSet presAssocID="{969A0967-E4AD-4B86-97D0-478D2AEE25C3}" presName="compNode" presStyleCnt="0"/>
      <dgm:spPr/>
    </dgm:pt>
    <dgm:pt modelId="{184D00B7-61CE-42D5-B2EE-4940794BFEB8}" type="pres">
      <dgm:prSet presAssocID="{969A0967-E4AD-4B86-97D0-478D2AEE25C3}" presName="bgRect" presStyleLbl="bgShp" presStyleIdx="1" presStyleCnt="7"/>
      <dgm:spPr/>
    </dgm:pt>
    <dgm:pt modelId="{35CA7059-D767-4834-A220-EC892AA62480}" type="pres">
      <dgm:prSet presAssocID="{969A0967-E4AD-4B86-97D0-478D2AEE25C3}" presName="iconRect" presStyleLbl="node1" presStyleIdx="1" presStyleCnt="7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s"/>
        </a:ext>
      </dgm:extLst>
    </dgm:pt>
    <dgm:pt modelId="{657B226A-C762-47BF-8299-5BECB75AF0B9}" type="pres">
      <dgm:prSet presAssocID="{969A0967-E4AD-4B86-97D0-478D2AEE25C3}" presName="spaceRect" presStyleCnt="0"/>
      <dgm:spPr/>
    </dgm:pt>
    <dgm:pt modelId="{DAD71774-B78B-4445-A695-09D4B5D77D80}" type="pres">
      <dgm:prSet presAssocID="{969A0967-E4AD-4B86-97D0-478D2AEE25C3}" presName="parTx" presStyleLbl="revTx" presStyleIdx="1" presStyleCnt="7">
        <dgm:presLayoutVars>
          <dgm:chMax val="0"/>
          <dgm:chPref val="0"/>
        </dgm:presLayoutVars>
      </dgm:prSet>
      <dgm:spPr/>
    </dgm:pt>
    <dgm:pt modelId="{D49B9600-3C88-410C-A51F-8A01C30E505A}" type="pres">
      <dgm:prSet presAssocID="{87850EC7-A5D0-4FC5-9825-3434E608CA98}" presName="sibTrans" presStyleCnt="0"/>
      <dgm:spPr/>
    </dgm:pt>
    <dgm:pt modelId="{DC519293-920A-446F-8E56-5208C5CA1C1B}" type="pres">
      <dgm:prSet presAssocID="{1F0F0FA5-6151-4DA7-A67F-4225B2C5A769}" presName="compNode" presStyleCnt="0"/>
      <dgm:spPr/>
    </dgm:pt>
    <dgm:pt modelId="{4640138E-31C1-4216-ACC3-E21439126C56}" type="pres">
      <dgm:prSet presAssocID="{1F0F0FA5-6151-4DA7-A67F-4225B2C5A769}" presName="bgRect" presStyleLbl="bgShp" presStyleIdx="2" presStyleCnt="7"/>
      <dgm:spPr/>
    </dgm:pt>
    <dgm:pt modelId="{8EEFEBB1-B4E7-4600-A961-3808920C63F3}" type="pres">
      <dgm:prSet presAssocID="{1F0F0FA5-6151-4DA7-A67F-4225B2C5A769}" presName="iconRect" presStyleLbl="node1" presStyleIdx="2" presStyleCnt="7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reetcar"/>
        </a:ext>
      </dgm:extLst>
    </dgm:pt>
    <dgm:pt modelId="{989DCC11-ADC5-4CF6-B7AB-AE00B3DC530C}" type="pres">
      <dgm:prSet presAssocID="{1F0F0FA5-6151-4DA7-A67F-4225B2C5A769}" presName="spaceRect" presStyleCnt="0"/>
      <dgm:spPr/>
    </dgm:pt>
    <dgm:pt modelId="{ED100400-1D45-4F8A-8B09-65911C2B4DC6}" type="pres">
      <dgm:prSet presAssocID="{1F0F0FA5-6151-4DA7-A67F-4225B2C5A769}" presName="parTx" presStyleLbl="revTx" presStyleIdx="2" presStyleCnt="7">
        <dgm:presLayoutVars>
          <dgm:chMax val="0"/>
          <dgm:chPref val="0"/>
        </dgm:presLayoutVars>
      </dgm:prSet>
      <dgm:spPr/>
    </dgm:pt>
    <dgm:pt modelId="{AF7B05D0-378D-41CE-BD85-60C955522CEE}" type="pres">
      <dgm:prSet presAssocID="{E3A6C924-691D-43D4-A393-BE45364B7BDC}" presName="sibTrans" presStyleCnt="0"/>
      <dgm:spPr/>
    </dgm:pt>
    <dgm:pt modelId="{454EDA2A-A592-40AB-9ED2-DD812C15DE83}" type="pres">
      <dgm:prSet presAssocID="{8024CE90-7DE5-4EFB-B7A2-18B2E145E1CD}" presName="compNode" presStyleCnt="0"/>
      <dgm:spPr/>
    </dgm:pt>
    <dgm:pt modelId="{82D49149-DE79-4865-86F4-AB1DBA448496}" type="pres">
      <dgm:prSet presAssocID="{8024CE90-7DE5-4EFB-B7A2-18B2E145E1CD}" presName="bgRect" presStyleLbl="bgShp" presStyleIdx="3" presStyleCnt="7"/>
      <dgm:spPr/>
    </dgm:pt>
    <dgm:pt modelId="{C8CA3B95-3BAB-4AFC-A72B-1721A1A1DBB7}" type="pres">
      <dgm:prSet presAssocID="{8024CE90-7DE5-4EFB-B7A2-18B2E145E1CD}" presName="iconRect" presStyleLbl="node1" presStyleIdx="3" presStyleCnt="7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rain"/>
        </a:ext>
      </dgm:extLst>
    </dgm:pt>
    <dgm:pt modelId="{D139B2C0-5203-46A4-9C15-AB5E2EC9CC58}" type="pres">
      <dgm:prSet presAssocID="{8024CE90-7DE5-4EFB-B7A2-18B2E145E1CD}" presName="spaceRect" presStyleCnt="0"/>
      <dgm:spPr/>
    </dgm:pt>
    <dgm:pt modelId="{58076FF3-94C3-4F3A-99B0-888E31E43A74}" type="pres">
      <dgm:prSet presAssocID="{8024CE90-7DE5-4EFB-B7A2-18B2E145E1CD}" presName="parTx" presStyleLbl="revTx" presStyleIdx="3" presStyleCnt="7">
        <dgm:presLayoutVars>
          <dgm:chMax val="0"/>
          <dgm:chPref val="0"/>
        </dgm:presLayoutVars>
      </dgm:prSet>
      <dgm:spPr/>
    </dgm:pt>
    <dgm:pt modelId="{D43D8122-AE01-4EB8-945F-A9283D6D8E8C}" type="pres">
      <dgm:prSet presAssocID="{C479DD4E-8ACA-458D-BA36-541632921C4F}" presName="sibTrans" presStyleCnt="0"/>
      <dgm:spPr/>
    </dgm:pt>
    <dgm:pt modelId="{7A1F29F5-F407-47DC-8D09-85945A884614}" type="pres">
      <dgm:prSet presAssocID="{1D3DB07A-04C8-4FE3-B296-D8EAABFAA55C}" presName="compNode" presStyleCnt="0"/>
      <dgm:spPr/>
    </dgm:pt>
    <dgm:pt modelId="{D180FBCB-83B3-4162-9F2B-65514FFB9967}" type="pres">
      <dgm:prSet presAssocID="{1D3DB07A-04C8-4FE3-B296-D8EAABFAA55C}" presName="bgRect" presStyleLbl="bgShp" presStyleIdx="4" presStyleCnt="7" custLinFactNeighborX="5450"/>
      <dgm:spPr>
        <a:solidFill>
          <a:srgbClr val="DE9B90"/>
        </a:solidFill>
      </dgm:spPr>
    </dgm:pt>
    <dgm:pt modelId="{0A9779E3-A2E8-452B-B1AF-131896C15121}" type="pres">
      <dgm:prSet presAssocID="{1D3DB07A-04C8-4FE3-B296-D8EAABFAA55C}" presName="iconRect" presStyleLbl="node1" presStyleIdx="4" presStyleCnt="7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ity"/>
        </a:ext>
      </dgm:extLst>
    </dgm:pt>
    <dgm:pt modelId="{E642732D-B80A-481D-A11A-785F1853A0B9}" type="pres">
      <dgm:prSet presAssocID="{1D3DB07A-04C8-4FE3-B296-D8EAABFAA55C}" presName="spaceRect" presStyleCnt="0"/>
      <dgm:spPr/>
    </dgm:pt>
    <dgm:pt modelId="{C661303F-A345-4A6C-B6F5-452B90E6CB00}" type="pres">
      <dgm:prSet presAssocID="{1D3DB07A-04C8-4FE3-B296-D8EAABFAA55C}" presName="parTx" presStyleLbl="revTx" presStyleIdx="4" presStyleCnt="7">
        <dgm:presLayoutVars>
          <dgm:chMax val="0"/>
          <dgm:chPref val="0"/>
        </dgm:presLayoutVars>
      </dgm:prSet>
      <dgm:spPr/>
    </dgm:pt>
    <dgm:pt modelId="{16026CC4-317A-4261-9F82-1C41C402414F}" type="pres">
      <dgm:prSet presAssocID="{77218CAA-A8A2-4E9C-97DA-DC3BB285CB0E}" presName="sibTrans" presStyleCnt="0"/>
      <dgm:spPr/>
    </dgm:pt>
    <dgm:pt modelId="{39C3FA95-3F51-473D-8039-E890B9981E09}" type="pres">
      <dgm:prSet presAssocID="{F4BDD573-AD95-4BF4-B9A6-AE71F2D33F7A}" presName="compNode" presStyleCnt="0"/>
      <dgm:spPr/>
    </dgm:pt>
    <dgm:pt modelId="{83F218E6-EF0C-4153-A207-F3DC7DEA565E}" type="pres">
      <dgm:prSet presAssocID="{F4BDD573-AD95-4BF4-B9A6-AE71F2D33F7A}" presName="bgRect" presStyleLbl="bgShp" presStyleIdx="5" presStyleCnt="7"/>
      <dgm:spPr>
        <a:solidFill>
          <a:schemeClr val="accent2">
            <a:lumMod val="75000"/>
          </a:schemeClr>
        </a:solidFill>
      </dgm:spPr>
    </dgm:pt>
    <dgm:pt modelId="{FCF8BFC7-A2E1-407A-A58D-79EE456FCF92}" type="pres">
      <dgm:prSet presAssocID="{F4BDD573-AD95-4BF4-B9A6-AE71F2D33F7A}" presName="iconRect" presStyleLbl="node1" presStyleIdx="5" presStyleCnt="7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8909D85B-FA7C-4DE6-8610-922392500243}" type="pres">
      <dgm:prSet presAssocID="{F4BDD573-AD95-4BF4-B9A6-AE71F2D33F7A}" presName="spaceRect" presStyleCnt="0"/>
      <dgm:spPr/>
    </dgm:pt>
    <dgm:pt modelId="{2406D17A-8AD0-4B78-AF1C-343BF812C4E6}" type="pres">
      <dgm:prSet presAssocID="{F4BDD573-AD95-4BF4-B9A6-AE71F2D33F7A}" presName="parTx" presStyleLbl="revTx" presStyleIdx="5" presStyleCnt="7">
        <dgm:presLayoutVars>
          <dgm:chMax val="0"/>
          <dgm:chPref val="0"/>
        </dgm:presLayoutVars>
      </dgm:prSet>
      <dgm:spPr/>
    </dgm:pt>
    <dgm:pt modelId="{3EDCA5E4-8C5D-49C6-8542-53B680DB13FA}" type="pres">
      <dgm:prSet presAssocID="{4C212559-DE96-41D5-8EB2-24266F3BDA4F}" presName="sibTrans" presStyleCnt="0"/>
      <dgm:spPr/>
    </dgm:pt>
    <dgm:pt modelId="{45361BB9-C6DF-40B7-A928-C1CE344B6947}" type="pres">
      <dgm:prSet presAssocID="{62962C29-D6AB-4133-99D8-3120BFBADE41}" presName="compNode" presStyleCnt="0"/>
      <dgm:spPr/>
    </dgm:pt>
    <dgm:pt modelId="{1653EECE-4D12-4105-9EF9-CCE9E402686F}" type="pres">
      <dgm:prSet presAssocID="{62962C29-D6AB-4133-99D8-3120BFBADE41}" presName="bgRect" presStyleLbl="bgShp" presStyleIdx="6" presStyleCnt="7" custLinFactY="2993" custLinFactNeighborX="-41762" custLinFactNeighborY="100000"/>
      <dgm:spPr>
        <a:solidFill>
          <a:schemeClr val="accent1">
            <a:lumMod val="75000"/>
          </a:schemeClr>
        </a:solidFill>
      </dgm:spPr>
    </dgm:pt>
    <dgm:pt modelId="{0D1649CB-F30E-48DD-B5C0-1553555F8D01}" type="pres">
      <dgm:prSet presAssocID="{62962C29-D6AB-4133-99D8-3120BFBADE41}" presName="iconRect" presStyleLbl="node1" presStyleIdx="6" presStyleCnt="7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erver"/>
        </a:ext>
      </dgm:extLst>
    </dgm:pt>
    <dgm:pt modelId="{92F98336-831E-467C-A36C-D3EDA72B35A7}" type="pres">
      <dgm:prSet presAssocID="{62962C29-D6AB-4133-99D8-3120BFBADE41}" presName="spaceRect" presStyleCnt="0"/>
      <dgm:spPr/>
    </dgm:pt>
    <dgm:pt modelId="{D9B6CD9E-4519-40D6-8DC7-E847D6215330}" type="pres">
      <dgm:prSet presAssocID="{62962C29-D6AB-4133-99D8-3120BFBADE41}" presName="parTx" presStyleLbl="revTx" presStyleIdx="6" presStyleCnt="7">
        <dgm:presLayoutVars>
          <dgm:chMax val="0"/>
          <dgm:chPref val="0"/>
        </dgm:presLayoutVars>
      </dgm:prSet>
      <dgm:spPr/>
    </dgm:pt>
  </dgm:ptLst>
  <dgm:cxnLst>
    <dgm:cxn modelId="{2683CB0E-A93D-4599-AE39-0D53E92C3D0B}" type="presOf" srcId="{104045DB-5E3B-47DE-8CC0-B62EE4042F52}" destId="{0032470B-BEAF-469A-9D9E-C66B592451B4}" srcOrd="0" destOrd="0" presId="urn:microsoft.com/office/officeart/2018/2/layout/IconVerticalSolidList"/>
    <dgm:cxn modelId="{C3534720-A594-407F-876B-BDBDC070F5E1}" type="presOf" srcId="{1D3DB07A-04C8-4FE3-B296-D8EAABFAA55C}" destId="{C661303F-A345-4A6C-B6F5-452B90E6CB00}" srcOrd="0" destOrd="0" presId="urn:microsoft.com/office/officeart/2018/2/layout/IconVerticalSolidList"/>
    <dgm:cxn modelId="{2BCFF231-A033-4387-8A22-BC8823E4AF33}" srcId="{104045DB-5E3B-47DE-8CC0-B62EE4042F52}" destId="{1F0F0FA5-6151-4DA7-A67F-4225B2C5A769}" srcOrd="2" destOrd="0" parTransId="{8EDFB556-A4AF-4093-A36B-602B34572CE8}" sibTransId="{E3A6C924-691D-43D4-A393-BE45364B7BDC}"/>
    <dgm:cxn modelId="{7718805F-100A-444E-8E07-5F49974EA223}" type="presOf" srcId="{62962C29-D6AB-4133-99D8-3120BFBADE41}" destId="{D9B6CD9E-4519-40D6-8DC7-E847D6215330}" srcOrd="0" destOrd="0" presId="urn:microsoft.com/office/officeart/2018/2/layout/IconVerticalSolidList"/>
    <dgm:cxn modelId="{D9956566-0711-4FE3-BCED-BA9419F1D2A4}" type="presOf" srcId="{F4BDD573-AD95-4BF4-B9A6-AE71F2D33F7A}" destId="{2406D17A-8AD0-4B78-AF1C-343BF812C4E6}" srcOrd="0" destOrd="0" presId="urn:microsoft.com/office/officeart/2018/2/layout/IconVerticalSolidList"/>
    <dgm:cxn modelId="{5186FB6D-9A76-4BED-AA78-563ADE386F48}" srcId="{104045DB-5E3B-47DE-8CC0-B62EE4042F52}" destId="{62962C29-D6AB-4133-99D8-3120BFBADE41}" srcOrd="6" destOrd="0" parTransId="{2C0A4ED8-0224-4EDB-A1EE-A82DF9F59EE3}" sibTransId="{9E8F3670-96EC-4813-86F5-957585EA78A0}"/>
    <dgm:cxn modelId="{C4C3707C-B6FD-4CC7-92CF-11EFE3B3EA6F}" srcId="{104045DB-5E3B-47DE-8CC0-B62EE4042F52}" destId="{F4BDD573-AD95-4BF4-B9A6-AE71F2D33F7A}" srcOrd="5" destOrd="0" parTransId="{B32F80ED-3944-4D5D-B6AF-92933C53278A}" sibTransId="{4C212559-DE96-41D5-8EB2-24266F3BDA4F}"/>
    <dgm:cxn modelId="{C3B50682-A71A-45E8-AD11-61D8E0AB1EC8}" srcId="{104045DB-5E3B-47DE-8CC0-B62EE4042F52}" destId="{8024CE90-7DE5-4EFB-B7A2-18B2E145E1CD}" srcOrd="3" destOrd="0" parTransId="{CC0B4E23-2555-4BB6-80B9-9D6AFE09F5DE}" sibTransId="{C479DD4E-8ACA-458D-BA36-541632921C4F}"/>
    <dgm:cxn modelId="{1E78CB86-C584-4075-984E-070F1F0B0F68}" type="presOf" srcId="{969A0967-E4AD-4B86-97D0-478D2AEE25C3}" destId="{DAD71774-B78B-4445-A695-09D4B5D77D80}" srcOrd="0" destOrd="0" presId="urn:microsoft.com/office/officeart/2018/2/layout/IconVerticalSolidList"/>
    <dgm:cxn modelId="{71211E87-DA4E-4A89-9368-77D3F67660DF}" type="presOf" srcId="{8024CE90-7DE5-4EFB-B7A2-18B2E145E1CD}" destId="{58076FF3-94C3-4F3A-99B0-888E31E43A74}" srcOrd="0" destOrd="0" presId="urn:microsoft.com/office/officeart/2018/2/layout/IconVerticalSolidList"/>
    <dgm:cxn modelId="{78C05D9B-0670-40B5-B224-39D0C433694F}" srcId="{104045DB-5E3B-47DE-8CC0-B62EE4042F52}" destId="{1D3DB07A-04C8-4FE3-B296-D8EAABFAA55C}" srcOrd="4" destOrd="0" parTransId="{84DEB264-E585-4A6E-A28A-9F6228C397B4}" sibTransId="{77218CAA-A8A2-4E9C-97DA-DC3BB285CB0E}"/>
    <dgm:cxn modelId="{BF5228AB-C7B2-4C49-8572-F0322C2F4559}" srcId="{104045DB-5E3B-47DE-8CC0-B62EE4042F52}" destId="{969A0967-E4AD-4B86-97D0-478D2AEE25C3}" srcOrd="1" destOrd="0" parTransId="{43AD8C41-28DD-4318-98DB-E9D12CFF8B79}" sibTransId="{87850EC7-A5D0-4FC5-9825-3434E608CA98}"/>
    <dgm:cxn modelId="{0A3DEDC0-6F29-4E8E-8A9D-1045B0399811}" type="presOf" srcId="{1F0F0FA5-6151-4DA7-A67F-4225B2C5A769}" destId="{ED100400-1D45-4F8A-8B09-65911C2B4DC6}" srcOrd="0" destOrd="0" presId="urn:microsoft.com/office/officeart/2018/2/layout/IconVerticalSolidList"/>
    <dgm:cxn modelId="{8C8212F5-5B5A-47AF-9A3D-A7B084FA06B0}" type="presOf" srcId="{9FD2EA53-1953-4CEF-8567-290279D2FA35}" destId="{577634B9-582D-4079-AE3A-27A45C9C6ADE}" srcOrd="0" destOrd="0" presId="urn:microsoft.com/office/officeart/2018/2/layout/IconVerticalSolidList"/>
    <dgm:cxn modelId="{346FBDF7-4939-4405-A26D-FDF6B08D7A2B}" srcId="{104045DB-5E3B-47DE-8CC0-B62EE4042F52}" destId="{9FD2EA53-1953-4CEF-8567-290279D2FA35}" srcOrd="0" destOrd="0" parTransId="{D9EC78CD-878C-4DF2-9221-5FAB1A7CD1AA}" sibTransId="{46965AC3-39B0-4583-96E0-C6F5EB3CE9B8}"/>
    <dgm:cxn modelId="{C83CAC0D-DC0C-41E9-9DD1-756B1D60016E}" type="presParOf" srcId="{0032470B-BEAF-469A-9D9E-C66B592451B4}" destId="{0B421581-6E4E-4232-A8E6-C65989EFE3B5}" srcOrd="0" destOrd="0" presId="urn:microsoft.com/office/officeart/2018/2/layout/IconVerticalSolidList"/>
    <dgm:cxn modelId="{EAA62CE3-435B-48DE-AC45-B82F4A2D5D54}" type="presParOf" srcId="{0B421581-6E4E-4232-A8E6-C65989EFE3B5}" destId="{F09DABC2-5EEA-4338-9B31-A29A18C5996A}" srcOrd="0" destOrd="0" presId="urn:microsoft.com/office/officeart/2018/2/layout/IconVerticalSolidList"/>
    <dgm:cxn modelId="{6C0C9200-72A3-4CD5-829A-868F82D9F0AD}" type="presParOf" srcId="{0B421581-6E4E-4232-A8E6-C65989EFE3B5}" destId="{72639DBC-D967-47EF-BD8A-8DE3627BB2B5}" srcOrd="1" destOrd="0" presId="urn:microsoft.com/office/officeart/2018/2/layout/IconVerticalSolidList"/>
    <dgm:cxn modelId="{9A0A8C3D-BB50-45A3-A41D-77F7C8210A11}" type="presParOf" srcId="{0B421581-6E4E-4232-A8E6-C65989EFE3B5}" destId="{BE355F4F-2E7F-4EB4-AE16-D1A3D476F71B}" srcOrd="2" destOrd="0" presId="urn:microsoft.com/office/officeart/2018/2/layout/IconVerticalSolidList"/>
    <dgm:cxn modelId="{E74ECC5D-E8F4-4572-AD21-AEE3A4E8EC27}" type="presParOf" srcId="{0B421581-6E4E-4232-A8E6-C65989EFE3B5}" destId="{577634B9-582D-4079-AE3A-27A45C9C6ADE}" srcOrd="3" destOrd="0" presId="urn:microsoft.com/office/officeart/2018/2/layout/IconVerticalSolidList"/>
    <dgm:cxn modelId="{B46513BE-2912-40A0-BF35-ED5E3BAD6E85}" type="presParOf" srcId="{0032470B-BEAF-469A-9D9E-C66B592451B4}" destId="{0998E90D-9C16-4FCB-88B8-C2BD75F6E092}" srcOrd="1" destOrd="0" presId="urn:microsoft.com/office/officeart/2018/2/layout/IconVerticalSolidList"/>
    <dgm:cxn modelId="{45222D24-3E39-4352-A067-3EE28F5B293F}" type="presParOf" srcId="{0032470B-BEAF-469A-9D9E-C66B592451B4}" destId="{B6CF5B60-7864-4EAF-BAF9-327828DBEE5D}" srcOrd="2" destOrd="0" presId="urn:microsoft.com/office/officeart/2018/2/layout/IconVerticalSolidList"/>
    <dgm:cxn modelId="{FC273259-68FD-4B46-977F-FACCEB6A9CC0}" type="presParOf" srcId="{B6CF5B60-7864-4EAF-BAF9-327828DBEE5D}" destId="{184D00B7-61CE-42D5-B2EE-4940794BFEB8}" srcOrd="0" destOrd="0" presId="urn:microsoft.com/office/officeart/2018/2/layout/IconVerticalSolidList"/>
    <dgm:cxn modelId="{8165BC3A-8997-40C6-88C9-2573587606ED}" type="presParOf" srcId="{B6CF5B60-7864-4EAF-BAF9-327828DBEE5D}" destId="{35CA7059-D767-4834-A220-EC892AA62480}" srcOrd="1" destOrd="0" presId="urn:microsoft.com/office/officeart/2018/2/layout/IconVerticalSolidList"/>
    <dgm:cxn modelId="{EC44D6DB-A321-4A0F-BDB0-A80B10A44296}" type="presParOf" srcId="{B6CF5B60-7864-4EAF-BAF9-327828DBEE5D}" destId="{657B226A-C762-47BF-8299-5BECB75AF0B9}" srcOrd="2" destOrd="0" presId="urn:microsoft.com/office/officeart/2018/2/layout/IconVerticalSolidList"/>
    <dgm:cxn modelId="{CB1A8552-C28E-4668-88AC-BEAF019527BC}" type="presParOf" srcId="{B6CF5B60-7864-4EAF-BAF9-327828DBEE5D}" destId="{DAD71774-B78B-4445-A695-09D4B5D77D80}" srcOrd="3" destOrd="0" presId="urn:microsoft.com/office/officeart/2018/2/layout/IconVerticalSolidList"/>
    <dgm:cxn modelId="{8D7967E9-4DCA-4E9B-84BB-7A6C5D3D0186}" type="presParOf" srcId="{0032470B-BEAF-469A-9D9E-C66B592451B4}" destId="{D49B9600-3C88-410C-A51F-8A01C30E505A}" srcOrd="3" destOrd="0" presId="urn:microsoft.com/office/officeart/2018/2/layout/IconVerticalSolidList"/>
    <dgm:cxn modelId="{F0D57654-CD0E-457F-8676-373C467DBDC4}" type="presParOf" srcId="{0032470B-BEAF-469A-9D9E-C66B592451B4}" destId="{DC519293-920A-446F-8E56-5208C5CA1C1B}" srcOrd="4" destOrd="0" presId="urn:microsoft.com/office/officeart/2018/2/layout/IconVerticalSolidList"/>
    <dgm:cxn modelId="{EBBD8517-1C3E-4885-9E43-768746BD76E8}" type="presParOf" srcId="{DC519293-920A-446F-8E56-5208C5CA1C1B}" destId="{4640138E-31C1-4216-ACC3-E21439126C56}" srcOrd="0" destOrd="0" presId="urn:microsoft.com/office/officeart/2018/2/layout/IconVerticalSolidList"/>
    <dgm:cxn modelId="{B1BAE30E-395A-4103-97B0-FC1B6BCCD2EE}" type="presParOf" srcId="{DC519293-920A-446F-8E56-5208C5CA1C1B}" destId="{8EEFEBB1-B4E7-4600-A961-3808920C63F3}" srcOrd="1" destOrd="0" presId="urn:microsoft.com/office/officeart/2018/2/layout/IconVerticalSolidList"/>
    <dgm:cxn modelId="{FD49EE29-4033-4771-9405-5D398532EB31}" type="presParOf" srcId="{DC519293-920A-446F-8E56-5208C5CA1C1B}" destId="{989DCC11-ADC5-4CF6-B7AB-AE00B3DC530C}" srcOrd="2" destOrd="0" presId="urn:microsoft.com/office/officeart/2018/2/layout/IconVerticalSolidList"/>
    <dgm:cxn modelId="{D4323148-5309-440C-A94B-9D7E51820984}" type="presParOf" srcId="{DC519293-920A-446F-8E56-5208C5CA1C1B}" destId="{ED100400-1D45-4F8A-8B09-65911C2B4DC6}" srcOrd="3" destOrd="0" presId="urn:microsoft.com/office/officeart/2018/2/layout/IconVerticalSolidList"/>
    <dgm:cxn modelId="{088992A1-6DF2-421E-9C48-2D17E533A4C7}" type="presParOf" srcId="{0032470B-BEAF-469A-9D9E-C66B592451B4}" destId="{AF7B05D0-378D-41CE-BD85-60C955522CEE}" srcOrd="5" destOrd="0" presId="urn:microsoft.com/office/officeart/2018/2/layout/IconVerticalSolidList"/>
    <dgm:cxn modelId="{8C7573F0-AD5F-4A88-8296-7CAFCF644106}" type="presParOf" srcId="{0032470B-BEAF-469A-9D9E-C66B592451B4}" destId="{454EDA2A-A592-40AB-9ED2-DD812C15DE83}" srcOrd="6" destOrd="0" presId="urn:microsoft.com/office/officeart/2018/2/layout/IconVerticalSolidList"/>
    <dgm:cxn modelId="{E04689D1-026A-4D1A-AF04-32E4437FE1CF}" type="presParOf" srcId="{454EDA2A-A592-40AB-9ED2-DD812C15DE83}" destId="{82D49149-DE79-4865-86F4-AB1DBA448496}" srcOrd="0" destOrd="0" presId="urn:microsoft.com/office/officeart/2018/2/layout/IconVerticalSolidList"/>
    <dgm:cxn modelId="{9AEF4C2C-E183-4B8E-87A6-D93EB98BB895}" type="presParOf" srcId="{454EDA2A-A592-40AB-9ED2-DD812C15DE83}" destId="{C8CA3B95-3BAB-4AFC-A72B-1721A1A1DBB7}" srcOrd="1" destOrd="0" presId="urn:microsoft.com/office/officeart/2018/2/layout/IconVerticalSolidList"/>
    <dgm:cxn modelId="{5FDC8F55-50D4-4796-9E24-F6A04F049F14}" type="presParOf" srcId="{454EDA2A-A592-40AB-9ED2-DD812C15DE83}" destId="{D139B2C0-5203-46A4-9C15-AB5E2EC9CC58}" srcOrd="2" destOrd="0" presId="urn:microsoft.com/office/officeart/2018/2/layout/IconVerticalSolidList"/>
    <dgm:cxn modelId="{7FB9FBFF-0311-4FAD-8995-FB028F8CAB7E}" type="presParOf" srcId="{454EDA2A-A592-40AB-9ED2-DD812C15DE83}" destId="{58076FF3-94C3-4F3A-99B0-888E31E43A74}" srcOrd="3" destOrd="0" presId="urn:microsoft.com/office/officeart/2018/2/layout/IconVerticalSolidList"/>
    <dgm:cxn modelId="{0D0312C0-8F35-4E97-8CAE-0D02847EAB7B}" type="presParOf" srcId="{0032470B-BEAF-469A-9D9E-C66B592451B4}" destId="{D43D8122-AE01-4EB8-945F-A9283D6D8E8C}" srcOrd="7" destOrd="0" presId="urn:microsoft.com/office/officeart/2018/2/layout/IconVerticalSolidList"/>
    <dgm:cxn modelId="{81D4C621-6DF1-4803-866F-BA7570B2EE80}" type="presParOf" srcId="{0032470B-BEAF-469A-9D9E-C66B592451B4}" destId="{7A1F29F5-F407-47DC-8D09-85945A884614}" srcOrd="8" destOrd="0" presId="urn:microsoft.com/office/officeart/2018/2/layout/IconVerticalSolidList"/>
    <dgm:cxn modelId="{61FAC912-B8B9-46AD-BF23-5BFD48FB41E8}" type="presParOf" srcId="{7A1F29F5-F407-47DC-8D09-85945A884614}" destId="{D180FBCB-83B3-4162-9F2B-65514FFB9967}" srcOrd="0" destOrd="0" presId="urn:microsoft.com/office/officeart/2018/2/layout/IconVerticalSolidList"/>
    <dgm:cxn modelId="{23FEE514-57DB-4012-899D-AD943F82A682}" type="presParOf" srcId="{7A1F29F5-F407-47DC-8D09-85945A884614}" destId="{0A9779E3-A2E8-452B-B1AF-131896C15121}" srcOrd="1" destOrd="0" presId="urn:microsoft.com/office/officeart/2018/2/layout/IconVerticalSolidList"/>
    <dgm:cxn modelId="{FE578B00-FDFB-43FE-85A5-7D941DC8107A}" type="presParOf" srcId="{7A1F29F5-F407-47DC-8D09-85945A884614}" destId="{E642732D-B80A-481D-A11A-785F1853A0B9}" srcOrd="2" destOrd="0" presId="urn:microsoft.com/office/officeart/2018/2/layout/IconVerticalSolidList"/>
    <dgm:cxn modelId="{8E10649E-5734-4235-8CBC-5D0A3F4F06EA}" type="presParOf" srcId="{7A1F29F5-F407-47DC-8D09-85945A884614}" destId="{C661303F-A345-4A6C-B6F5-452B90E6CB00}" srcOrd="3" destOrd="0" presId="urn:microsoft.com/office/officeart/2018/2/layout/IconVerticalSolidList"/>
    <dgm:cxn modelId="{C3F83EAA-0A89-4156-BEFC-F6D471165786}" type="presParOf" srcId="{0032470B-BEAF-469A-9D9E-C66B592451B4}" destId="{16026CC4-317A-4261-9F82-1C41C402414F}" srcOrd="9" destOrd="0" presId="urn:microsoft.com/office/officeart/2018/2/layout/IconVerticalSolidList"/>
    <dgm:cxn modelId="{8BA5E5FA-0F75-42C8-BC81-285FAAD11C02}" type="presParOf" srcId="{0032470B-BEAF-469A-9D9E-C66B592451B4}" destId="{39C3FA95-3F51-473D-8039-E890B9981E09}" srcOrd="10" destOrd="0" presId="urn:microsoft.com/office/officeart/2018/2/layout/IconVerticalSolidList"/>
    <dgm:cxn modelId="{0174F990-7D2B-4AA5-B0AA-05BA340FAF47}" type="presParOf" srcId="{39C3FA95-3F51-473D-8039-E890B9981E09}" destId="{83F218E6-EF0C-4153-A207-F3DC7DEA565E}" srcOrd="0" destOrd="0" presId="urn:microsoft.com/office/officeart/2018/2/layout/IconVerticalSolidList"/>
    <dgm:cxn modelId="{77265B93-7376-4285-8AF5-EF3A11442F5E}" type="presParOf" srcId="{39C3FA95-3F51-473D-8039-E890B9981E09}" destId="{FCF8BFC7-A2E1-407A-A58D-79EE456FCF92}" srcOrd="1" destOrd="0" presId="urn:microsoft.com/office/officeart/2018/2/layout/IconVerticalSolidList"/>
    <dgm:cxn modelId="{84653C37-4FFB-4D63-94B5-92EE629D5E86}" type="presParOf" srcId="{39C3FA95-3F51-473D-8039-E890B9981E09}" destId="{8909D85B-FA7C-4DE6-8610-922392500243}" srcOrd="2" destOrd="0" presId="urn:microsoft.com/office/officeart/2018/2/layout/IconVerticalSolidList"/>
    <dgm:cxn modelId="{44240A09-240A-4A17-AE8B-D2DFDE125FA0}" type="presParOf" srcId="{39C3FA95-3F51-473D-8039-E890B9981E09}" destId="{2406D17A-8AD0-4B78-AF1C-343BF812C4E6}" srcOrd="3" destOrd="0" presId="urn:microsoft.com/office/officeart/2018/2/layout/IconVerticalSolidList"/>
    <dgm:cxn modelId="{40840DF9-DF95-496D-B368-FBA86D5AC98C}" type="presParOf" srcId="{0032470B-BEAF-469A-9D9E-C66B592451B4}" destId="{3EDCA5E4-8C5D-49C6-8542-53B680DB13FA}" srcOrd="11" destOrd="0" presId="urn:microsoft.com/office/officeart/2018/2/layout/IconVerticalSolidList"/>
    <dgm:cxn modelId="{B3E6A0AA-E094-4468-97E8-C18C936DC634}" type="presParOf" srcId="{0032470B-BEAF-469A-9D9E-C66B592451B4}" destId="{45361BB9-C6DF-40B7-A928-C1CE344B6947}" srcOrd="12" destOrd="0" presId="urn:microsoft.com/office/officeart/2018/2/layout/IconVerticalSolidList"/>
    <dgm:cxn modelId="{460CC57B-F9AF-46AB-A46D-E395B83C69EC}" type="presParOf" srcId="{45361BB9-C6DF-40B7-A928-C1CE344B6947}" destId="{1653EECE-4D12-4105-9EF9-CCE9E402686F}" srcOrd="0" destOrd="0" presId="urn:microsoft.com/office/officeart/2018/2/layout/IconVerticalSolidList"/>
    <dgm:cxn modelId="{A075C593-C612-440D-9FB8-A0769CF8CC67}" type="presParOf" srcId="{45361BB9-C6DF-40B7-A928-C1CE344B6947}" destId="{0D1649CB-F30E-48DD-B5C0-1553555F8D01}" srcOrd="1" destOrd="0" presId="urn:microsoft.com/office/officeart/2018/2/layout/IconVerticalSolidList"/>
    <dgm:cxn modelId="{7E9BA3BD-FA4B-4F44-9487-366E9E1CDE51}" type="presParOf" srcId="{45361BB9-C6DF-40B7-A928-C1CE344B6947}" destId="{92F98336-831E-467C-A36C-D3EDA72B35A7}" srcOrd="2" destOrd="0" presId="urn:microsoft.com/office/officeart/2018/2/layout/IconVerticalSolidList"/>
    <dgm:cxn modelId="{3C42E185-ABD7-4BA3-B40B-8FDFBFE99A2B}" type="presParOf" srcId="{45361BB9-C6DF-40B7-A928-C1CE344B6947}" destId="{D9B6CD9E-4519-40D6-8DC7-E847D6215330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09DABC2-5EEA-4338-9B31-A29A18C5996A}">
      <dsp:nvSpPr>
        <dsp:cNvPr id="0" name=""/>
        <dsp:cNvSpPr/>
      </dsp:nvSpPr>
      <dsp:spPr>
        <a:xfrm>
          <a:off x="0" y="470"/>
          <a:ext cx="6263640" cy="64749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2639DBC-D967-47EF-BD8A-8DE3627BB2B5}">
      <dsp:nvSpPr>
        <dsp:cNvPr id="0" name=""/>
        <dsp:cNvSpPr/>
      </dsp:nvSpPr>
      <dsp:spPr>
        <a:xfrm>
          <a:off x="195868" y="146157"/>
          <a:ext cx="356124" cy="35612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7634B9-582D-4079-AE3A-27A45C9C6ADE}">
      <dsp:nvSpPr>
        <dsp:cNvPr id="0" name=""/>
        <dsp:cNvSpPr/>
      </dsp:nvSpPr>
      <dsp:spPr>
        <a:xfrm>
          <a:off x="747862" y="470"/>
          <a:ext cx="5515777" cy="6474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27" tIns="68527" rIns="68527" bIns="68527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How people commute to Work every day ?</a:t>
          </a:r>
        </a:p>
      </dsp:txBody>
      <dsp:txXfrm>
        <a:off x="747862" y="470"/>
        <a:ext cx="5515777" cy="647499"/>
      </dsp:txXfrm>
    </dsp:sp>
    <dsp:sp modelId="{184D00B7-61CE-42D5-B2EE-4940794BFEB8}">
      <dsp:nvSpPr>
        <dsp:cNvPr id="0" name=""/>
        <dsp:cNvSpPr/>
      </dsp:nvSpPr>
      <dsp:spPr>
        <a:xfrm>
          <a:off x="0" y="809844"/>
          <a:ext cx="6263640" cy="64749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5CA7059-D767-4834-A220-EC892AA62480}">
      <dsp:nvSpPr>
        <dsp:cNvPr id="0" name=""/>
        <dsp:cNvSpPr/>
      </dsp:nvSpPr>
      <dsp:spPr>
        <a:xfrm>
          <a:off x="195868" y="955532"/>
          <a:ext cx="356124" cy="35612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D71774-B78B-4445-A695-09D4B5D77D80}">
      <dsp:nvSpPr>
        <dsp:cNvPr id="0" name=""/>
        <dsp:cNvSpPr/>
      </dsp:nvSpPr>
      <dsp:spPr>
        <a:xfrm>
          <a:off x="747862" y="809844"/>
          <a:ext cx="5515777" cy="6474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27" tIns="68527" rIns="68527" bIns="68527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How many people use Public Transit vs Cars? </a:t>
          </a:r>
        </a:p>
      </dsp:txBody>
      <dsp:txXfrm>
        <a:off x="747862" y="809844"/>
        <a:ext cx="5515777" cy="647499"/>
      </dsp:txXfrm>
    </dsp:sp>
    <dsp:sp modelId="{4640138E-31C1-4216-ACC3-E21439126C56}">
      <dsp:nvSpPr>
        <dsp:cNvPr id="0" name=""/>
        <dsp:cNvSpPr/>
      </dsp:nvSpPr>
      <dsp:spPr>
        <a:xfrm>
          <a:off x="0" y="1619219"/>
          <a:ext cx="6263640" cy="64749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EEFEBB1-B4E7-4600-A961-3808920C63F3}">
      <dsp:nvSpPr>
        <dsp:cNvPr id="0" name=""/>
        <dsp:cNvSpPr/>
      </dsp:nvSpPr>
      <dsp:spPr>
        <a:xfrm>
          <a:off x="195868" y="1764906"/>
          <a:ext cx="356124" cy="35612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100400-1D45-4F8A-8B09-65911C2B4DC6}">
      <dsp:nvSpPr>
        <dsp:cNvPr id="0" name=""/>
        <dsp:cNvSpPr/>
      </dsp:nvSpPr>
      <dsp:spPr>
        <a:xfrm>
          <a:off x="747862" y="1619219"/>
          <a:ext cx="5515777" cy="6474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27" tIns="68527" rIns="68527" bIns="68527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Who uses  Public Transport?</a:t>
          </a:r>
        </a:p>
      </dsp:txBody>
      <dsp:txXfrm>
        <a:off x="747862" y="1619219"/>
        <a:ext cx="5515777" cy="647499"/>
      </dsp:txXfrm>
    </dsp:sp>
    <dsp:sp modelId="{82D49149-DE79-4865-86F4-AB1DBA448496}">
      <dsp:nvSpPr>
        <dsp:cNvPr id="0" name=""/>
        <dsp:cNvSpPr/>
      </dsp:nvSpPr>
      <dsp:spPr>
        <a:xfrm>
          <a:off x="0" y="2428594"/>
          <a:ext cx="6263640" cy="647499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8CA3B95-3BAB-4AFC-A72B-1721A1A1DBB7}">
      <dsp:nvSpPr>
        <dsp:cNvPr id="0" name=""/>
        <dsp:cNvSpPr/>
      </dsp:nvSpPr>
      <dsp:spPr>
        <a:xfrm>
          <a:off x="195868" y="2574281"/>
          <a:ext cx="356124" cy="35612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8076FF3-94C3-4F3A-99B0-888E31E43A74}">
      <dsp:nvSpPr>
        <dsp:cNvPr id="0" name=""/>
        <dsp:cNvSpPr/>
      </dsp:nvSpPr>
      <dsp:spPr>
        <a:xfrm>
          <a:off x="747862" y="2428594"/>
          <a:ext cx="5515777" cy="6474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27" tIns="68527" rIns="68527" bIns="68527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How the Public Transit performed Post-Pandemic?</a:t>
          </a:r>
        </a:p>
      </dsp:txBody>
      <dsp:txXfrm>
        <a:off x="747862" y="2428594"/>
        <a:ext cx="5515777" cy="647499"/>
      </dsp:txXfrm>
    </dsp:sp>
    <dsp:sp modelId="{D180FBCB-83B3-4162-9F2B-65514FFB9967}">
      <dsp:nvSpPr>
        <dsp:cNvPr id="0" name=""/>
        <dsp:cNvSpPr/>
      </dsp:nvSpPr>
      <dsp:spPr>
        <a:xfrm>
          <a:off x="0" y="3237968"/>
          <a:ext cx="6263640" cy="647499"/>
        </a:xfrm>
        <a:prstGeom prst="roundRect">
          <a:avLst>
            <a:gd name="adj" fmla="val 10000"/>
          </a:avLst>
        </a:prstGeom>
        <a:solidFill>
          <a:srgbClr val="DE9B9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9779E3-A2E8-452B-B1AF-131896C15121}">
      <dsp:nvSpPr>
        <dsp:cNvPr id="0" name=""/>
        <dsp:cNvSpPr/>
      </dsp:nvSpPr>
      <dsp:spPr>
        <a:xfrm>
          <a:off x="195868" y="3383656"/>
          <a:ext cx="356124" cy="356124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661303F-A345-4A6C-B6F5-452B90E6CB00}">
      <dsp:nvSpPr>
        <dsp:cNvPr id="0" name=""/>
        <dsp:cNvSpPr/>
      </dsp:nvSpPr>
      <dsp:spPr>
        <a:xfrm>
          <a:off x="747862" y="3237968"/>
          <a:ext cx="5515777" cy="6474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27" tIns="68527" rIns="68527" bIns="68527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dirty="0"/>
        </a:p>
      </dsp:txBody>
      <dsp:txXfrm>
        <a:off x="747862" y="3237968"/>
        <a:ext cx="5515777" cy="647499"/>
      </dsp:txXfrm>
    </dsp:sp>
    <dsp:sp modelId="{83F218E6-EF0C-4153-A207-F3DC7DEA565E}">
      <dsp:nvSpPr>
        <dsp:cNvPr id="0" name=""/>
        <dsp:cNvSpPr/>
      </dsp:nvSpPr>
      <dsp:spPr>
        <a:xfrm>
          <a:off x="0" y="4047343"/>
          <a:ext cx="6263640" cy="647499"/>
        </a:xfrm>
        <a:prstGeom prst="roundRect">
          <a:avLst>
            <a:gd name="adj" fmla="val 10000"/>
          </a:avLst>
        </a:prstGeom>
        <a:solidFill>
          <a:schemeClr val="accent2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CF8BFC7-A2E1-407A-A58D-79EE456FCF92}">
      <dsp:nvSpPr>
        <dsp:cNvPr id="0" name=""/>
        <dsp:cNvSpPr/>
      </dsp:nvSpPr>
      <dsp:spPr>
        <a:xfrm>
          <a:off x="195868" y="4193030"/>
          <a:ext cx="356124" cy="356124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406D17A-8AD0-4B78-AF1C-343BF812C4E6}">
      <dsp:nvSpPr>
        <dsp:cNvPr id="0" name=""/>
        <dsp:cNvSpPr/>
      </dsp:nvSpPr>
      <dsp:spPr>
        <a:xfrm>
          <a:off x="747862" y="4047343"/>
          <a:ext cx="5515777" cy="6474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27" tIns="68527" rIns="68527" bIns="68527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Why Investing in Public Transit is necessary?</a:t>
          </a:r>
        </a:p>
      </dsp:txBody>
      <dsp:txXfrm>
        <a:off x="747862" y="4047343"/>
        <a:ext cx="5515777" cy="647499"/>
      </dsp:txXfrm>
    </dsp:sp>
    <dsp:sp modelId="{1653EECE-4D12-4105-9EF9-CCE9E402686F}">
      <dsp:nvSpPr>
        <dsp:cNvPr id="0" name=""/>
        <dsp:cNvSpPr/>
      </dsp:nvSpPr>
      <dsp:spPr>
        <a:xfrm>
          <a:off x="0" y="4857188"/>
          <a:ext cx="6263640" cy="647499"/>
        </a:xfrm>
        <a:prstGeom prst="roundRect">
          <a:avLst>
            <a:gd name="adj" fmla="val 10000"/>
          </a:avLst>
        </a:prstGeom>
        <a:solidFill>
          <a:schemeClr val="accent1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D1649CB-F30E-48DD-B5C0-1553555F8D01}">
      <dsp:nvSpPr>
        <dsp:cNvPr id="0" name=""/>
        <dsp:cNvSpPr/>
      </dsp:nvSpPr>
      <dsp:spPr>
        <a:xfrm>
          <a:off x="195868" y="5002405"/>
          <a:ext cx="356124" cy="356124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9B6CD9E-4519-40D6-8DC7-E847D6215330}">
      <dsp:nvSpPr>
        <dsp:cNvPr id="0" name=""/>
        <dsp:cNvSpPr/>
      </dsp:nvSpPr>
      <dsp:spPr>
        <a:xfrm>
          <a:off x="747862" y="4856717"/>
          <a:ext cx="5515777" cy="6474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27" tIns="68527" rIns="68527" bIns="68527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747862" y="4856717"/>
        <a:ext cx="5515777" cy="64749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7B9E14-509F-489A-9C0C-6D3D86207C5E}" type="datetimeFigureOut">
              <a:rPr lang="en-US" smtClean="0"/>
              <a:t>6/27/2024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F3DE7F-8DD2-46C6-9DF5-EC195EDE4D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33847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F3DE7F-8DD2-46C6-9DF5-EC195EDE4D6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2174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F3DE7F-8DD2-46C6-9DF5-EC195EDE4D6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644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2E620E-2E28-E2E1-0A52-6C4A863864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1F2C7D-31F0-9561-B65A-712FD3812A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7CED5A-9E0F-D19E-AE9B-F593D0D803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DBFC24-3CDF-4CFE-9459-6B7A49360B53}" type="datetimeFigureOut">
              <a:rPr lang="en-US" smtClean="0"/>
              <a:t>6/27/2024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18B7B1-4AC3-32E9-E514-53181BD44F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CD9A7B-8C06-98F8-36F4-AD96BCB5BC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B153F-BEC7-4B91-94B6-F522F2192D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3453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EE00AF-E00C-D21E-2932-26F94F2C9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ABE509-E84D-3D56-49DA-07A2951ABA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839D8D-D0C5-6719-C60F-94D34155CE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DBFC24-3CDF-4CFE-9459-6B7A49360B53}" type="datetimeFigureOut">
              <a:rPr lang="en-US" smtClean="0"/>
              <a:t>6/27/2024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4D29FB-ED70-0600-EA9F-6D415DED72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35A10C-A005-3CBB-33CB-93907E61A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B153F-BEC7-4B91-94B6-F522F2192D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6479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9F997D9-AF14-3BE9-EA1A-B7DC4CCC4F8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D7E31FA-EB74-C5E4-29DC-E57EADF102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9A3AD9-09E7-9C80-76DF-16A8C285CB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DBFC24-3CDF-4CFE-9459-6B7A49360B53}" type="datetimeFigureOut">
              <a:rPr lang="en-US" smtClean="0"/>
              <a:t>6/27/2024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FC304C-EA05-7971-8EF8-F8B6D5643A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304977-205E-AFE5-9A44-551DA7E78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B153F-BEC7-4B91-94B6-F522F2192D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3902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C06609-45CB-6DA5-E63C-EE978A28BE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BE5378-4D9D-963C-3D03-C7E1BB817B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A53B3F-F825-1BA7-77B2-8C866A505B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DBFC24-3CDF-4CFE-9459-6B7A49360B53}" type="datetimeFigureOut">
              <a:rPr lang="en-US" smtClean="0"/>
              <a:t>6/27/2024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0CAFC3-EFDD-7547-BC89-7890AADEE6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A69B0D-5BB3-FBAD-F13A-B69882CAA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B153F-BEC7-4B91-94B6-F522F2192D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915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27D2B0-25EA-0174-8541-2B6EA37B9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1A582F-4708-9736-0865-AEFD24A742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5EA878-C2F4-B64B-40B3-286B9EBE02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DBFC24-3CDF-4CFE-9459-6B7A49360B53}" type="datetimeFigureOut">
              <a:rPr lang="en-US" smtClean="0"/>
              <a:t>6/27/2024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C6D5D0-1EAE-CA06-8240-8698CDE3B9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D67134-D52D-F6F0-54A9-D0612965C1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B153F-BEC7-4B91-94B6-F522F2192D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6087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A54032-3C4B-0A0D-04A0-787D7FEF0B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47F0F0-23BE-3568-1255-ABE4B572D3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C02D56-7BDA-D7C0-83A3-C401C6532A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B40604-14DD-59E3-B0B7-6A8B262AFC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DBFC24-3CDF-4CFE-9459-6B7A49360B53}" type="datetimeFigureOut">
              <a:rPr lang="en-US" smtClean="0"/>
              <a:t>6/27/2024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17155F-619D-EFD3-2C4F-9AFDB3DFEC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171607-9CC1-07A5-7952-2B6CE60B8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B153F-BEC7-4B91-94B6-F522F2192D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496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85513-ED1C-0FF9-4EE8-4FC649E5A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96C72B-C97E-532F-D35A-8921CE24BF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63BB71-7F2A-8B25-90E3-D375D7C1A6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1E0DB5-799B-ADD1-1469-3A4756D7AE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809EB69-ED4E-78C4-E4DA-78D1F8EA75A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F00F139-8445-EC51-1304-0753D994E1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DBFC24-3CDF-4CFE-9459-6B7A49360B53}" type="datetimeFigureOut">
              <a:rPr lang="en-US" smtClean="0"/>
              <a:t>6/27/2024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7A63613-AFA7-1C1D-CF62-E083BB8207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71E4404-4A46-8902-CC43-DF36BD98F9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B153F-BEC7-4B91-94B6-F522F2192D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762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86FCA-5816-AE93-F0CB-3B3D354FCF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301C2A-E403-651E-7D23-FC23CECD2D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DBFC24-3CDF-4CFE-9459-6B7A49360B53}" type="datetimeFigureOut">
              <a:rPr lang="en-US" smtClean="0"/>
              <a:t>6/27/2024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CA246C-3CFF-5527-FCC9-10ABD5C856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EC5A7E-1280-3CFC-E2DA-34AE2C9AA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B153F-BEC7-4B91-94B6-F522F2192D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6343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DDD512-43AF-7255-4E49-8043FB1A2F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DBFC24-3CDF-4CFE-9459-6B7A49360B53}" type="datetimeFigureOut">
              <a:rPr lang="en-US" smtClean="0"/>
              <a:t>6/27/2024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FA59CD6-1B0E-EA50-2819-474FFAAEBC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EB34C1-B204-69BB-8E21-513B63CC8B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B153F-BEC7-4B91-94B6-F522F2192D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0328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E449A5-C074-98C7-950F-5A45177399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5F68BD-C819-8892-F204-A40A7D29EB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CA9516-7737-0C23-D44B-2F0AFCEDDC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739DFB-E5CB-49BE-89A3-F1D3058FF2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DBFC24-3CDF-4CFE-9459-6B7A49360B53}" type="datetimeFigureOut">
              <a:rPr lang="en-US" smtClean="0"/>
              <a:t>6/27/2024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160BEA-B25E-6C7F-651D-5464E6B14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2027CC-5C90-5808-FF58-3461E4DE2D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B153F-BEC7-4B91-94B6-F522F2192D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0046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2D798B-41F3-CEA9-4A67-F2BA954DB3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3F92935-2CA8-A151-D5F2-29A0AB5DFD2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F3AEF2-CF52-5D16-94AD-930F710C2F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A0D118-B9D2-C660-04BA-96EA4D37B3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DBFC24-3CDF-4CFE-9459-6B7A49360B53}" type="datetimeFigureOut">
              <a:rPr lang="en-US" smtClean="0"/>
              <a:t>6/27/2024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FE375C-4FCD-9A99-B056-B63A02015E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83C846-D3BB-696A-830B-13FC192E18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B153F-BEC7-4B91-94B6-F522F2192D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0183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C326536-0CFF-07D5-99CF-DE51A4D05F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A3D5FB-CA88-169B-210B-60B6FF4F6D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10802F-984B-CF25-E875-01B4B3A6BA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2DBFC24-3CDF-4CFE-9459-6B7A49360B53}" type="datetimeFigureOut">
              <a:rPr lang="en-US" smtClean="0"/>
              <a:t>6/27/2024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EC8732-FBA0-3C38-CF17-34D434DBFC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89C946-DCE2-4E35-1551-A224507BDA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AFB153F-BEC7-4B91-94B6-F522F2192D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529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gwash.org/view/78913/baltimore-bus-service-would-be-decimated-by-new-mta-cuts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pxhere.com/en/photo/595349" TargetMode="External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commons.wikimedia.org/wiki/File:Siemens_train_in_Metro_Trains_Melbourne_Livery.jpg" TargetMode="External"/><Relationship Id="rId3" Type="http://schemas.openxmlformats.org/officeDocument/2006/relationships/diagramLayout" Target="../diagrams/layout1.xml"/><Relationship Id="rId7" Type="http://schemas.openxmlformats.org/officeDocument/2006/relationships/image" Target="../media/image16.jp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4" name="Rectangle 73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bus on the street&#10;&#10;Description automatically generated">
            <a:extLst>
              <a:ext uri="{FF2B5EF4-FFF2-40B4-BE49-F238E27FC236}">
                <a16:creationId xmlns:a16="http://schemas.microsoft.com/office/drawing/2014/main" id="{3186C8FA-093B-B836-0AEE-882FE5E509F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455" r="9716" b="-1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75" name="Rectangle 74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AA41CD-99A4-3271-2769-FD9835AC83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953" y="1529088"/>
            <a:ext cx="3822189" cy="1899912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700" b="1" dirty="0"/>
              <a:t>Is Public Transportation in the US Struggling?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276F4E3-5311-49DC-1B4E-65DA8F4D5C86}"/>
              </a:ext>
            </a:extLst>
          </p:cNvPr>
          <p:cNvSpPr txBox="1"/>
          <p:nvPr/>
        </p:nvSpPr>
        <p:spPr>
          <a:xfrm>
            <a:off x="163945" y="5173973"/>
            <a:ext cx="3822189" cy="1583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/>
              <a:t>Guruprasad </a:t>
            </a:r>
            <a:r>
              <a:rPr lang="en-US" sz="2000"/>
              <a:t>Velikadu Krishnamoorthy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9796164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4A40B2-45D2-4655-A514-8ED9A21202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099" y="500815"/>
            <a:ext cx="3876023" cy="122192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400" dirty="0">
                <a:solidFill>
                  <a:schemeClr val="bg1"/>
                </a:solidFill>
              </a:rPr>
              <a:t>More Opportunities to Explore</a:t>
            </a:r>
            <a:endParaRPr lang="en-US" sz="3400" kern="12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503DF8-0DD5-AA3B-14B7-484B6ADC15A2}"/>
              </a:ext>
            </a:extLst>
          </p:cNvPr>
          <p:cNvSpPr txBox="1"/>
          <p:nvPr/>
        </p:nvSpPr>
        <p:spPr>
          <a:xfrm>
            <a:off x="87099" y="2544495"/>
            <a:ext cx="3787361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500" dirty="0">
                <a:solidFill>
                  <a:schemeClr val="tx2">
                    <a:lumMod val="10000"/>
                    <a:lumOff val="90000"/>
                  </a:schemeClr>
                </a:solidFill>
              </a:rPr>
              <a:t>Some of the most popular inter-city routes are shown on the map.  Millions of people take these routes each year.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500" dirty="0">
              <a:solidFill>
                <a:schemeClr val="tx2">
                  <a:lumMod val="10000"/>
                  <a:lumOff val="90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500" dirty="0">
                <a:solidFill>
                  <a:schemeClr val="tx2">
                    <a:lumMod val="10000"/>
                    <a:lumOff val="90000"/>
                  </a:schemeClr>
                </a:solidFill>
              </a:rPr>
              <a:t>By introducing luxury and express bus coaches on these routes or partnering with services like Greyhound, </a:t>
            </a:r>
            <a:r>
              <a:rPr lang="en-US" sz="1500" b="1" i="1" u="sng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revenue can see a boost of $10 Million annually</a:t>
            </a:r>
            <a:r>
              <a:rPr lang="en-US" sz="1500" dirty="0">
                <a:solidFill>
                  <a:schemeClr val="tx2">
                    <a:lumMod val="10000"/>
                    <a:lumOff val="90000"/>
                  </a:schemeClr>
                </a:solidFill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500" dirty="0">
              <a:solidFill>
                <a:schemeClr val="tx2">
                  <a:lumMod val="10000"/>
                  <a:lumOff val="90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500" dirty="0">
                <a:solidFill>
                  <a:schemeClr val="tx2">
                    <a:lumMod val="10000"/>
                    <a:lumOff val="90000"/>
                  </a:schemeClr>
                </a:solidFill>
              </a:rPr>
              <a:t> As a pilot, express bus services can be introduced between </a:t>
            </a:r>
            <a:r>
              <a:rPr lang="en-US" sz="1500" b="1" i="1" u="sng" dirty="0">
                <a:solidFill>
                  <a:schemeClr val="tx2">
                    <a:lumMod val="10000"/>
                    <a:lumOff val="90000"/>
                  </a:schemeClr>
                </a:solidFill>
              </a:rPr>
              <a:t>Dallas, San Antonio, and Houston.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5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500" dirty="0">
                <a:solidFill>
                  <a:schemeClr val="tx2">
                    <a:lumMod val="10000"/>
                    <a:lumOff val="90000"/>
                  </a:schemeClr>
                </a:solidFill>
              </a:rPr>
              <a:t>Also, opportunities to utilize the </a:t>
            </a:r>
            <a:r>
              <a:rPr lang="en-US" sz="1500" b="1" i="1" u="sng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existing Freight rail routes to introduce express trains for Passenger traffic </a:t>
            </a:r>
            <a:r>
              <a:rPr lang="en-US" sz="1500" dirty="0">
                <a:solidFill>
                  <a:schemeClr val="tx2">
                    <a:lumMod val="10000"/>
                    <a:lumOff val="90000"/>
                  </a:schemeClr>
                </a:solidFill>
              </a:rPr>
              <a:t>can be explored. </a:t>
            </a:r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6" name="Picture 5" descr="A map of the united states&#10;&#10;Description automatically generated">
            <a:extLst>
              <a:ext uri="{FF2B5EF4-FFF2-40B4-BE49-F238E27FC236}">
                <a16:creationId xmlns:a16="http://schemas.microsoft.com/office/drawing/2014/main" id="{BB0AEDA3-0298-DC97-5223-2232A442C2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667" y="710600"/>
            <a:ext cx="7879185" cy="5610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0996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D1D34770-47A8-402C-AF23-2B653F2D88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0B0618-82CA-1D60-51B2-9C450E88D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6085" y="500806"/>
            <a:ext cx="3501995" cy="852436"/>
          </a:xfrm>
        </p:spPr>
        <p:txBody>
          <a:bodyPr>
            <a:normAutofit/>
          </a:bodyPr>
          <a:lstStyle/>
          <a:p>
            <a:r>
              <a:rPr lang="en-US" sz="4000" dirty="0"/>
              <a:t>Key Takeaways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DE96B2-0407-31F5-144E-E9F507FA86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6027" y="1594361"/>
            <a:ext cx="6002110" cy="5126950"/>
          </a:xfrm>
        </p:spPr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en-US" sz="1400" dirty="0"/>
              <a:t>Most people prefer to drive alone to work, and some choose carpooling.  The Public Transit usage was shallow in most states.</a:t>
            </a:r>
          </a:p>
          <a:p>
            <a:pPr>
              <a:buFont typeface="Wingdings" panose="05000000000000000000" pitchFamily="2" charset="2"/>
              <a:buChar char="ü"/>
            </a:pPr>
            <a:endParaRPr lang="en-US" sz="1400" dirty="0"/>
          </a:p>
          <a:p>
            <a:pPr>
              <a:buFont typeface="Wingdings" panose="05000000000000000000" pitchFamily="2" charset="2"/>
              <a:buChar char="ü"/>
            </a:pPr>
            <a:r>
              <a:rPr lang="en-US" sz="1400" dirty="0"/>
              <a:t>Public transportation is mainly used by people who make less than 50k. Seniors aged 65 and above, are the biggest users of Public transit.</a:t>
            </a:r>
          </a:p>
          <a:p>
            <a:pPr>
              <a:buFont typeface="Wingdings" panose="05000000000000000000" pitchFamily="2" charset="2"/>
              <a:buChar char="ü"/>
            </a:pPr>
            <a:endParaRPr lang="en-US" sz="1400" dirty="0"/>
          </a:p>
          <a:p>
            <a:pPr>
              <a:buFont typeface="Wingdings" panose="05000000000000000000" pitchFamily="2" charset="2"/>
              <a:buChar char="ü"/>
            </a:pPr>
            <a:r>
              <a:rPr lang="en-US" sz="1400" dirty="0"/>
              <a:t>The US Public transportation ridership and revenue dropped significantly due to the pandemic and is recovering. It is not dying as what the media is projecting. </a:t>
            </a:r>
          </a:p>
          <a:p>
            <a:pPr>
              <a:buFont typeface="Wingdings" panose="05000000000000000000" pitchFamily="2" charset="2"/>
              <a:buChar char="ü"/>
            </a:pPr>
            <a:endParaRPr lang="en-US" sz="1400" dirty="0"/>
          </a:p>
          <a:p>
            <a:pPr>
              <a:buFont typeface="Wingdings" panose="05000000000000000000" pitchFamily="2" charset="2"/>
              <a:buChar char="ü"/>
            </a:pPr>
            <a:r>
              <a:rPr lang="en-US" sz="1400" dirty="0"/>
              <a:t>Federal funding for Public transit has been historically low compared to highway funding. The gap is so vast that there is little investment in Public transit in states like Texas. </a:t>
            </a:r>
          </a:p>
          <a:p>
            <a:pPr>
              <a:buFont typeface="Wingdings" panose="05000000000000000000" pitchFamily="2" charset="2"/>
              <a:buChar char="ü"/>
            </a:pPr>
            <a:endParaRPr lang="en-US" sz="1400" dirty="0"/>
          </a:p>
          <a:p>
            <a:pPr>
              <a:buFont typeface="Wingdings" panose="05000000000000000000" pitchFamily="2" charset="2"/>
              <a:buChar char="ü"/>
            </a:pPr>
            <a:r>
              <a:rPr lang="en-US" sz="1400" dirty="0"/>
              <a:t>Strengthening the existing public transportation system is a top priority due to the future changing demographics and reducing traffic congestion in ever-growing metros. This can also provide more job opportunities in the future. </a:t>
            </a:r>
          </a:p>
          <a:p>
            <a:pPr>
              <a:buFont typeface="Wingdings" panose="05000000000000000000" pitchFamily="2" charset="2"/>
              <a:buChar char="ü"/>
            </a:pPr>
            <a:endParaRPr lang="en-US" sz="1400" dirty="0"/>
          </a:p>
          <a:p>
            <a:pPr>
              <a:buFont typeface="Wingdings" panose="05000000000000000000" pitchFamily="2" charset="2"/>
              <a:buChar char="ü"/>
            </a:pPr>
            <a:r>
              <a:rPr lang="en-US" sz="1400" dirty="0"/>
              <a:t>The current city transit systems can be expanded further to Intercity express services by adding more buses or through partnerships, thus boosting the revenue.</a:t>
            </a:r>
          </a:p>
          <a:p>
            <a:endParaRPr lang="en-US" sz="800" dirty="0"/>
          </a:p>
        </p:txBody>
      </p:sp>
      <p:pic>
        <p:nvPicPr>
          <p:cNvPr id="5" name="Picture 4" descr="A train on the tracks&#10;&#10;Description automatically generated">
            <a:extLst>
              <a:ext uri="{FF2B5EF4-FFF2-40B4-BE49-F238E27FC236}">
                <a16:creationId xmlns:a16="http://schemas.microsoft.com/office/drawing/2014/main" id="{B1843368-03DB-8059-D39B-8F50DBC1D6B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37806" r="13600" b="-1"/>
          <a:stretch/>
        </p:blipFill>
        <p:spPr>
          <a:xfrm>
            <a:off x="7199440" y="10"/>
            <a:ext cx="4992560" cy="685799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9698005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8320351-9FA2-4A26-885B-BB8F3E4902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8CD2EFB-78C2-4C6E-A6B9-4ED12FAD5B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 descr="Aerial view of a highway near the ocean">
            <a:extLst>
              <a:ext uri="{FF2B5EF4-FFF2-40B4-BE49-F238E27FC236}">
                <a16:creationId xmlns:a16="http://schemas.microsoft.com/office/drawing/2014/main" id="{87CA3604-5884-43FF-64B6-D5B71AEECCB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t="11833" b="13167"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62E70D9-0297-2A72-CB86-7889258B3F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4760" y="2871215"/>
            <a:ext cx="5367528" cy="162347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200" dirty="0">
                <a:solidFill>
                  <a:srgbClr val="FFFFFF"/>
                </a:soli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0948445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2" name="Rectangle 71">
            <a:extLst>
              <a:ext uri="{FF2B5EF4-FFF2-40B4-BE49-F238E27FC236}">
                <a16:creationId xmlns:a16="http://schemas.microsoft.com/office/drawing/2014/main" id="{DCC231C8-C761-4B31-9B1C-C6D19248C6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FBE0ED0-D328-F001-0E57-ECEE2375CC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5765" y="996696"/>
            <a:ext cx="3239931" cy="1441164"/>
          </a:xfrm>
        </p:spPr>
        <p:txBody>
          <a:bodyPr>
            <a:normAutofit/>
          </a:bodyPr>
          <a:lstStyle/>
          <a:p>
            <a:r>
              <a:rPr lang="en-US" sz="6000" dirty="0"/>
              <a:t>Agenda</a:t>
            </a:r>
          </a:p>
        </p:txBody>
      </p:sp>
      <p:graphicFrame>
        <p:nvGraphicFramePr>
          <p:cNvPr id="7" name="Content Placeholder 3">
            <a:extLst>
              <a:ext uri="{FF2B5EF4-FFF2-40B4-BE49-F238E27FC236}">
                <a16:creationId xmlns:a16="http://schemas.microsoft.com/office/drawing/2014/main" id="{260FDB7C-A2D8-A1E2-B21B-D25DCEEBA66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16419784"/>
              </p:ext>
            </p:extLst>
          </p:nvPr>
        </p:nvGraphicFramePr>
        <p:xfrm>
          <a:off x="5093208" y="620392"/>
          <a:ext cx="6263640" cy="550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B4B0B75-1328-91F5-C6CB-40DEBC78B240}"/>
              </a:ext>
            </a:extLst>
          </p:cNvPr>
          <p:cNvSpPr/>
          <p:nvPr/>
        </p:nvSpPr>
        <p:spPr>
          <a:xfrm>
            <a:off x="5779008" y="5532445"/>
            <a:ext cx="5184648" cy="514787"/>
          </a:xfrm>
          <a:prstGeom prst="roundRect">
            <a:avLst>
              <a:gd name="adj" fmla="val 10000"/>
            </a:avLst>
          </a:prstGeom>
          <a:solidFill>
            <a:schemeClr val="accent1">
              <a:lumMod val="75000"/>
            </a:schemeClr>
          </a:solidFill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/>
        </p:style>
        <p:txBody>
          <a:bodyPr/>
          <a:lstStyle/>
          <a:p>
            <a:pPr lvl="0"/>
            <a:r>
              <a:rPr lang="en-US" sz="1600" dirty="0">
                <a:solidFill>
                  <a:prstClr val="white">
                    <a:hueOff val="0"/>
                    <a:satOff val="0"/>
                    <a:lumOff val="0"/>
                    <a:alphaOff val="0"/>
                  </a:prstClr>
                </a:solidFill>
                <a:latin typeface="Aptos" panose="02110004020202020204"/>
              </a:rPr>
              <a:t>More</a:t>
            </a:r>
            <a:r>
              <a:rPr lang="en-US" dirty="0"/>
              <a:t> </a:t>
            </a:r>
            <a:r>
              <a:rPr lang="en-US" sz="1600" dirty="0">
                <a:solidFill>
                  <a:prstClr val="white">
                    <a:hueOff val="0"/>
                    <a:satOff val="0"/>
                    <a:lumOff val="0"/>
                    <a:alphaOff val="0"/>
                  </a:prstClr>
                </a:solidFill>
                <a:latin typeface="Aptos" panose="02110004020202020204"/>
              </a:rPr>
              <a:t>Opportunities</a:t>
            </a:r>
            <a:r>
              <a:rPr lang="en-US" dirty="0"/>
              <a:t> </a:t>
            </a:r>
            <a:r>
              <a:rPr lang="en-US" sz="1600" dirty="0">
                <a:solidFill>
                  <a:prstClr val="white">
                    <a:hueOff val="0"/>
                    <a:satOff val="0"/>
                    <a:lumOff val="0"/>
                    <a:alphaOff val="0"/>
                  </a:prstClr>
                </a:solidFill>
                <a:latin typeface="Aptos" panose="02110004020202020204"/>
              </a:rPr>
              <a:t>to</a:t>
            </a:r>
            <a:r>
              <a:rPr lang="en-US" dirty="0"/>
              <a:t> </a:t>
            </a:r>
            <a:r>
              <a:rPr lang="en-US" sz="1600" dirty="0">
                <a:solidFill>
                  <a:prstClr val="white">
                    <a:hueOff val="0"/>
                    <a:satOff val="0"/>
                    <a:lumOff val="0"/>
                    <a:alphaOff val="0"/>
                  </a:prstClr>
                </a:solidFill>
                <a:latin typeface="Aptos" panose="02110004020202020204"/>
              </a:rPr>
              <a:t>Explore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15417895-DA62-8E5C-E12E-8CA1885853E6}"/>
              </a:ext>
            </a:extLst>
          </p:cNvPr>
          <p:cNvSpPr/>
          <p:nvPr/>
        </p:nvSpPr>
        <p:spPr>
          <a:xfrm>
            <a:off x="5779008" y="3947485"/>
            <a:ext cx="5574792" cy="514787"/>
          </a:xfrm>
          <a:prstGeom prst="roundRect">
            <a:avLst>
              <a:gd name="adj" fmla="val 10000"/>
            </a:avLst>
          </a:prstGeom>
          <a:solidFill>
            <a:srgbClr val="DE9B90"/>
          </a:solidFill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/>
        </p:style>
        <p:txBody>
          <a:bodyPr/>
          <a:lstStyle/>
          <a:p>
            <a:pPr lvl="0"/>
            <a:r>
              <a:rPr lang="en-US" sz="1600" dirty="0">
                <a:solidFill>
                  <a:schemeClr val="bg1"/>
                </a:solidFill>
                <a:latin typeface="Aptos" panose="02110004020202020204"/>
              </a:rPr>
              <a:t>Federal Funding for Public Transit vs. highway spending</a:t>
            </a:r>
          </a:p>
        </p:txBody>
      </p:sp>
      <p:pic>
        <p:nvPicPr>
          <p:cNvPr id="6" name="Picture 5" descr="A train on the tracks&#10;&#10;Description automatically generated">
            <a:extLst>
              <a:ext uri="{FF2B5EF4-FFF2-40B4-BE49-F238E27FC236}">
                <a16:creationId xmlns:a16="http://schemas.microsoft.com/office/drawing/2014/main" id="{D1280C90-0B96-8520-2124-BC8ED6D5470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287695" y="2771332"/>
            <a:ext cx="4698573" cy="3381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7046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9" name="Rectangle 48">
            <a:extLst>
              <a:ext uri="{FF2B5EF4-FFF2-40B4-BE49-F238E27FC236}">
                <a16:creationId xmlns:a16="http://schemas.microsoft.com/office/drawing/2014/main" id="{9CB95732-565A-4D2C-A3AB-CC460C0D38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77F1AF47-AE98-4034-BD91-1976FA4D9C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8EC0EE2B-2029-48DD-893D-F528E651B0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57200" y="8482"/>
            <a:ext cx="3568276" cy="6858000"/>
          </a:xfrm>
          <a:prstGeom prst="rect">
            <a:avLst/>
          </a:prstGeom>
          <a:gradFill>
            <a:gsLst>
              <a:gs pos="0">
                <a:schemeClr val="accent1">
                  <a:alpha val="32000"/>
                </a:schemeClr>
              </a:gs>
              <a:gs pos="70000">
                <a:srgbClr val="000000">
                  <a:alpha val="0"/>
                </a:srgb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45AE1D08-1ED1-4F59-B42F-4D8EA33DC8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9A79B912-88EA-4640-BDEB-51B3B11A0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37F128-E2E7-16D4-4AA5-78FE0B02C6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638" y="191335"/>
            <a:ext cx="3762189" cy="2292396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sz="3600" dirty="0">
                <a:solidFill>
                  <a:srgbClr val="FFFFFF"/>
                </a:solidFill>
              </a:rPr>
              <a:t>Why do People Commute, and How do they Commute?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F93FFCF-5F79-BF28-4A13-4660D901CD18}"/>
              </a:ext>
            </a:extLst>
          </p:cNvPr>
          <p:cNvSpPr txBox="1"/>
          <p:nvPr/>
        </p:nvSpPr>
        <p:spPr>
          <a:xfrm>
            <a:off x="124639" y="2885224"/>
            <a:ext cx="3655250" cy="398125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32500" lnSpcReduction="20000"/>
          </a:bodyPr>
          <a:lstStyle/>
          <a:p>
            <a:pPr marL="571500" indent="-571500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Ø"/>
            </a:pPr>
            <a:endParaRPr lang="en-US" sz="3800" dirty="0">
              <a:solidFill>
                <a:srgbClr val="FFFFFF"/>
              </a:solidFill>
            </a:endParaRPr>
          </a:p>
          <a:p>
            <a:pPr marL="571500" indent="-571500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Ø"/>
            </a:pPr>
            <a:r>
              <a:rPr lang="en-US" sz="4900" dirty="0">
                <a:solidFill>
                  <a:schemeClr val="tx2">
                    <a:lumMod val="10000"/>
                    <a:lumOff val="90000"/>
                  </a:schemeClr>
                </a:solidFill>
              </a:rPr>
              <a:t>Most people’s daily commute was work-related.</a:t>
            </a:r>
          </a:p>
          <a:p>
            <a:pPr marL="571500" indent="-571500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Ø"/>
            </a:pPr>
            <a:endParaRPr lang="en-US" sz="4900" dirty="0">
              <a:solidFill>
                <a:schemeClr val="tx2">
                  <a:lumMod val="10000"/>
                  <a:lumOff val="90000"/>
                </a:schemeClr>
              </a:solidFill>
            </a:endParaRPr>
          </a:p>
          <a:p>
            <a:pPr marL="571500" indent="-571500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Ø"/>
            </a:pPr>
            <a:r>
              <a:rPr lang="en-US" sz="4900" dirty="0">
                <a:solidFill>
                  <a:schemeClr val="tx2">
                    <a:lumMod val="10000"/>
                    <a:lumOff val="90000"/>
                  </a:schemeClr>
                </a:solidFill>
              </a:rPr>
              <a:t>About 63% of the work commute </a:t>
            </a:r>
            <a:r>
              <a:rPr lang="en-US" sz="4900" b="1" i="1" u="sng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lasted less than 30 minutes.</a:t>
            </a:r>
          </a:p>
          <a:p>
            <a:pPr marL="571500" indent="-571500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Ø"/>
            </a:pPr>
            <a:endParaRPr lang="en-US" sz="4900" dirty="0">
              <a:solidFill>
                <a:schemeClr val="tx2">
                  <a:lumMod val="10000"/>
                  <a:lumOff val="90000"/>
                </a:schemeClr>
              </a:solidFill>
            </a:endParaRPr>
          </a:p>
          <a:p>
            <a:pPr marL="571500" indent="-571500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Ø"/>
            </a:pPr>
            <a:r>
              <a:rPr lang="en-US" sz="4900" dirty="0">
                <a:solidFill>
                  <a:schemeClr val="tx2">
                    <a:lumMod val="10000"/>
                    <a:lumOff val="90000"/>
                  </a:schemeClr>
                </a:solidFill>
              </a:rPr>
              <a:t>The share of people working from home had increased post-pandemic, though the share of people using </a:t>
            </a:r>
            <a:r>
              <a:rPr lang="en-US" sz="4900" b="1" i="1" u="sng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Public Transport for work commutes had remained low</a:t>
            </a:r>
            <a:r>
              <a:rPr lang="en-US" sz="4900" b="1" i="1" u="sng" dirty="0">
                <a:solidFill>
                  <a:schemeClr val="tx2">
                    <a:lumMod val="10000"/>
                    <a:lumOff val="90000"/>
                  </a:schemeClr>
                </a:solidFill>
              </a:rPr>
              <a:t> </a:t>
            </a:r>
            <a:r>
              <a:rPr lang="en-US" sz="4900" dirty="0">
                <a:solidFill>
                  <a:schemeClr val="tx2">
                    <a:lumMod val="10000"/>
                    <a:lumOff val="90000"/>
                  </a:schemeClr>
                </a:solidFill>
              </a:rPr>
              <a:t>over the years. </a:t>
            </a:r>
          </a:p>
          <a:p>
            <a:pPr marL="571500" indent="-571500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Ø"/>
            </a:pPr>
            <a:endParaRPr lang="en-US" sz="4900" dirty="0">
              <a:solidFill>
                <a:schemeClr val="tx2">
                  <a:lumMod val="10000"/>
                  <a:lumOff val="90000"/>
                </a:schemeClr>
              </a:solidFill>
            </a:endParaRPr>
          </a:p>
          <a:p>
            <a:pPr marL="571500" indent="-571500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Ø"/>
            </a:pPr>
            <a:r>
              <a:rPr lang="en-US" sz="4900" dirty="0">
                <a:solidFill>
                  <a:schemeClr val="tx2">
                    <a:lumMod val="10000"/>
                    <a:lumOff val="90000"/>
                  </a:schemeClr>
                </a:solidFill>
              </a:rPr>
              <a:t>Many people prefer carpooling to public transit for work commute.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endParaRPr lang="en-US" sz="2000" dirty="0">
              <a:solidFill>
                <a:srgbClr val="FFFFFF"/>
              </a:solidFill>
            </a:endParaRPr>
          </a:p>
        </p:txBody>
      </p:sp>
      <p:pic>
        <p:nvPicPr>
          <p:cNvPr id="30" name="Picture 29" descr="A diagram of a circle with text&#10;&#10;Description automatically generated">
            <a:extLst>
              <a:ext uri="{FF2B5EF4-FFF2-40B4-BE49-F238E27FC236}">
                <a16:creationId xmlns:a16="http://schemas.microsoft.com/office/drawing/2014/main" id="{E55C9A78-1315-8584-FED9-0833517913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2108" y="478712"/>
            <a:ext cx="3419533" cy="2513864"/>
          </a:xfrm>
          <a:prstGeom prst="rect">
            <a:avLst/>
          </a:prstGeom>
        </p:spPr>
      </p:pic>
      <p:pic>
        <p:nvPicPr>
          <p:cNvPr id="33" name="Picture 32" descr="A pie chart with numbers and a few percentages&#10;&#10;Description automatically generated">
            <a:extLst>
              <a:ext uri="{FF2B5EF4-FFF2-40B4-BE49-F238E27FC236}">
                <a16:creationId xmlns:a16="http://schemas.microsoft.com/office/drawing/2014/main" id="{4B342597-64ED-A7FE-10D0-DFCE6E2402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2450" y="3778108"/>
            <a:ext cx="3724876" cy="2713182"/>
          </a:xfrm>
          <a:prstGeom prst="rect">
            <a:avLst/>
          </a:prstGeom>
        </p:spPr>
      </p:pic>
      <p:pic>
        <p:nvPicPr>
          <p:cNvPr id="56" name="Picture 55" descr="A graph of a number of people&#10;&#10;Description automatically generated">
            <a:extLst>
              <a:ext uri="{FF2B5EF4-FFF2-40B4-BE49-F238E27FC236}">
                <a16:creationId xmlns:a16="http://schemas.microsoft.com/office/drawing/2014/main" id="{BC0ED48C-8287-10CA-90E0-A0881F93D4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5595" y="298020"/>
            <a:ext cx="3819206" cy="6261960"/>
          </a:xfrm>
          <a:prstGeom prst="rect">
            <a:avLst/>
          </a:prstGeom>
        </p:spPr>
      </p:pic>
      <p:sp>
        <p:nvSpPr>
          <p:cNvPr id="4" name="Callout: Bent Line 3">
            <a:extLst>
              <a:ext uri="{FF2B5EF4-FFF2-40B4-BE49-F238E27FC236}">
                <a16:creationId xmlns:a16="http://schemas.microsoft.com/office/drawing/2014/main" id="{B5A2A69F-56A5-8100-31C8-3FD3F4467A89}"/>
              </a:ext>
            </a:extLst>
          </p:cNvPr>
          <p:cNvSpPr/>
          <p:nvPr/>
        </p:nvSpPr>
        <p:spPr>
          <a:xfrm>
            <a:off x="10736740" y="2903281"/>
            <a:ext cx="1330622" cy="781751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45896"/>
              <a:gd name="adj6" fmla="val -256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tx1"/>
                </a:solidFill>
              </a:rPr>
              <a:t>The share of people using Public Transportation has been meager over the years</a:t>
            </a:r>
          </a:p>
        </p:txBody>
      </p:sp>
    </p:spTree>
    <p:extLst>
      <p:ext uri="{BB962C8B-B14F-4D97-AF65-F5344CB8AC3E}">
        <p14:creationId xmlns:p14="http://schemas.microsoft.com/office/powerpoint/2010/main" val="3867073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3" name="Rectangle 62">
            <a:extLst>
              <a:ext uri="{FF2B5EF4-FFF2-40B4-BE49-F238E27FC236}">
                <a16:creationId xmlns:a16="http://schemas.microsoft.com/office/drawing/2014/main" id="{69D47016-023F-44BD-981C-50E7A10A66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395B1D-4245-74FC-95B2-ADD785E7D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457200"/>
            <a:ext cx="4343400" cy="192938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100" dirty="0"/>
              <a:t>How many people use Public Transit in the US?</a:t>
            </a:r>
          </a:p>
        </p:txBody>
      </p:sp>
      <p:sp>
        <p:nvSpPr>
          <p:cNvPr id="65" name="sketchy line">
            <a:extLst>
              <a:ext uri="{FF2B5EF4-FFF2-40B4-BE49-F238E27FC236}">
                <a16:creationId xmlns:a16="http://schemas.microsoft.com/office/drawing/2014/main" id="{6D8B37B0-0682-433E-BC8D-498C04ABD9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471415" y="1412748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1B8E641-9374-695E-CE7E-5D0E8C953650}"/>
              </a:ext>
            </a:extLst>
          </p:cNvPr>
          <p:cNvSpPr txBox="1"/>
          <p:nvPr/>
        </p:nvSpPr>
        <p:spPr>
          <a:xfrm>
            <a:off x="5541263" y="457200"/>
            <a:ext cx="6007608" cy="19293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/>
              <a:t>Public Transit usage was shallow in most states except New York, Illinois, and Massachusetts. </a:t>
            </a:r>
            <a:r>
              <a:rPr lang="en-US" sz="2000" b="1" i="1" dirty="0"/>
              <a:t>95% of the households </a:t>
            </a:r>
            <a:r>
              <a:rPr lang="en-US" sz="2000" dirty="0"/>
              <a:t>in states such as </a:t>
            </a:r>
            <a:r>
              <a:rPr lang="en-US" sz="2000" b="1" i="1" dirty="0"/>
              <a:t>Texas and Florida </a:t>
            </a:r>
            <a:r>
              <a:rPr lang="en-US" sz="2000" dirty="0"/>
              <a:t>had </a:t>
            </a:r>
            <a:r>
              <a:rPr lang="en-US" sz="2000" b="1" i="1" dirty="0"/>
              <a:t>more than one car</a:t>
            </a:r>
            <a:r>
              <a:rPr lang="en-US" sz="2000" dirty="0"/>
              <a:t>, primarily due to the non-availability of reliable Public Transit. </a:t>
            </a:r>
          </a:p>
        </p:txBody>
      </p:sp>
      <p:pic>
        <p:nvPicPr>
          <p:cNvPr id="13" name="Picture 12" descr="A map of the united states&#10;&#10;Description automatically generated">
            <a:extLst>
              <a:ext uri="{FF2B5EF4-FFF2-40B4-BE49-F238E27FC236}">
                <a16:creationId xmlns:a16="http://schemas.microsoft.com/office/drawing/2014/main" id="{4FB1FE70-EA63-FD8E-E0FE-FA5C093B50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68" y="2575315"/>
            <a:ext cx="5592027" cy="4281405"/>
          </a:xfrm>
          <a:prstGeom prst="rect">
            <a:avLst/>
          </a:prstGeom>
        </p:spPr>
      </p:pic>
      <p:pic>
        <p:nvPicPr>
          <p:cNvPr id="23" name="Picture 22" descr="A map of the united states&#10;&#10;Description automatically generated">
            <a:extLst>
              <a:ext uri="{FF2B5EF4-FFF2-40B4-BE49-F238E27FC236}">
                <a16:creationId xmlns:a16="http://schemas.microsoft.com/office/drawing/2014/main" id="{58EEC67B-5D9F-9AD6-54BA-518CCC984F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8895" y="2595945"/>
            <a:ext cx="6481292" cy="4052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9100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9CB95732-565A-4D2C-A3AB-CC460C0D38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7F1AF47-AE98-4034-BD91-1976FA4D9C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EC0EE2B-2029-48DD-893D-F528E651B0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57200" y="8482"/>
            <a:ext cx="3568276" cy="6858000"/>
          </a:xfrm>
          <a:prstGeom prst="rect">
            <a:avLst/>
          </a:prstGeom>
          <a:gradFill>
            <a:gsLst>
              <a:gs pos="0">
                <a:schemeClr val="accent1">
                  <a:alpha val="32000"/>
                </a:schemeClr>
              </a:gs>
              <a:gs pos="70000">
                <a:srgbClr val="000000">
                  <a:alpha val="0"/>
                </a:srgb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45AE1D08-1ED1-4F59-B42F-4D8EA33DC8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A79B912-88EA-4640-BDEB-51B3B11A0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4F23A1-7BFA-656C-A4FA-9B3A9771B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456" y="631335"/>
            <a:ext cx="3349881" cy="127976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Who uses the Public Transit?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F50F273-514B-1540-27BD-EB503AC6FAFC}"/>
              </a:ext>
            </a:extLst>
          </p:cNvPr>
          <p:cNvSpPr txBox="1"/>
          <p:nvPr/>
        </p:nvSpPr>
        <p:spPr>
          <a:xfrm>
            <a:off x="207357" y="2501978"/>
            <a:ext cx="3568275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2">
                    <a:lumMod val="10000"/>
                    <a:lumOff val="90000"/>
                  </a:schemeClr>
                </a:solidFill>
              </a:rPr>
              <a:t>Over </a:t>
            </a:r>
            <a:r>
              <a:rPr lang="en-US" b="1" i="1" dirty="0">
                <a:solidFill>
                  <a:schemeClr val="tx2">
                    <a:lumMod val="10000"/>
                    <a:lumOff val="90000"/>
                  </a:schemeClr>
                </a:solidFill>
              </a:rPr>
              <a:t>85% of Public transit trips </a:t>
            </a:r>
            <a:r>
              <a:rPr lang="en-US" dirty="0">
                <a:solidFill>
                  <a:schemeClr val="tx2">
                    <a:lumMod val="10000"/>
                    <a:lumOff val="90000"/>
                  </a:schemeClr>
                </a:solidFill>
              </a:rPr>
              <a:t>were made by </a:t>
            </a:r>
            <a:r>
              <a:rPr lang="en-US" b="1" i="1" u="sng" dirty="0">
                <a:solidFill>
                  <a:schemeClr val="tx2">
                    <a:lumMod val="10000"/>
                    <a:lumOff val="90000"/>
                  </a:schemeClr>
                </a:solidFill>
              </a:rPr>
              <a:t>Bus, Subway, or Light Rail</a:t>
            </a:r>
            <a:r>
              <a:rPr lang="en-US" dirty="0">
                <a:solidFill>
                  <a:schemeClr val="tx2">
                    <a:lumMod val="10000"/>
                    <a:lumOff val="90000"/>
                  </a:schemeClr>
                </a:solidFill>
              </a:rPr>
              <a:t>. Most of the trips were in the Urban areas.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solidFill>
                <a:schemeClr val="tx2">
                  <a:lumMod val="10000"/>
                  <a:lumOff val="90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2">
                    <a:lumMod val="10000"/>
                    <a:lumOff val="90000"/>
                  </a:schemeClr>
                </a:solidFill>
              </a:rPr>
              <a:t>Most people who used Public </a:t>
            </a:r>
            <a:r>
              <a:rPr lang="en-US" u="sng" dirty="0">
                <a:solidFill>
                  <a:schemeClr val="tx2">
                    <a:lumMod val="10000"/>
                    <a:lumOff val="90000"/>
                  </a:schemeClr>
                </a:solidFill>
              </a:rPr>
              <a:t>Transit </a:t>
            </a:r>
            <a:r>
              <a:rPr lang="en-US" b="1" i="1" u="sng" dirty="0">
                <a:solidFill>
                  <a:schemeClr val="tx2">
                    <a:lumMod val="10000"/>
                    <a:lumOff val="90000"/>
                  </a:schemeClr>
                </a:solidFill>
              </a:rPr>
              <a:t>earned less than 50K annually </a:t>
            </a:r>
            <a:r>
              <a:rPr lang="en-US" dirty="0">
                <a:solidFill>
                  <a:schemeClr val="tx2">
                    <a:lumMod val="10000"/>
                    <a:lumOff val="90000"/>
                  </a:schemeClr>
                </a:solidFill>
              </a:rPr>
              <a:t>as of 2019.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solidFill>
                <a:schemeClr val="tx2">
                  <a:lumMod val="10000"/>
                  <a:lumOff val="90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2">
                    <a:lumMod val="10000"/>
                    <a:lumOff val="90000"/>
                  </a:schemeClr>
                </a:solidFill>
              </a:rPr>
              <a:t>Public Transit usage was similar across all age groups, with </a:t>
            </a:r>
            <a:r>
              <a:rPr lang="en-US" b="1" i="1" u="sng" dirty="0">
                <a:solidFill>
                  <a:schemeClr val="tx2">
                    <a:lumMod val="10000"/>
                    <a:lumOff val="90000"/>
                  </a:schemeClr>
                </a:solidFill>
              </a:rPr>
              <a:t>55 and older using the Most.</a:t>
            </a:r>
            <a:r>
              <a:rPr lang="en-US" dirty="0">
                <a:solidFill>
                  <a:schemeClr val="tx2">
                    <a:lumMod val="10000"/>
                    <a:lumOff val="90000"/>
                  </a:schemeClr>
                </a:solidFill>
              </a:rPr>
              <a:t> </a:t>
            </a:r>
          </a:p>
          <a:p>
            <a:endParaRPr lang="en-US" dirty="0"/>
          </a:p>
        </p:txBody>
      </p:sp>
      <p:pic>
        <p:nvPicPr>
          <p:cNvPr id="45" name="Picture 44" descr="A pie chart with numbers and text&#10;&#10;Description automatically generated">
            <a:extLst>
              <a:ext uri="{FF2B5EF4-FFF2-40B4-BE49-F238E27FC236}">
                <a16:creationId xmlns:a16="http://schemas.microsoft.com/office/drawing/2014/main" id="{11717689-6E07-1606-B20E-04D39782AC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9943" y="216399"/>
            <a:ext cx="3518626" cy="2963822"/>
          </a:xfrm>
          <a:prstGeom prst="rect">
            <a:avLst/>
          </a:prstGeom>
        </p:spPr>
      </p:pic>
      <p:pic>
        <p:nvPicPr>
          <p:cNvPr id="47" name="Picture 46" descr="A pie chart with text and numbers&#10;&#10;Description automatically generated">
            <a:extLst>
              <a:ext uri="{FF2B5EF4-FFF2-40B4-BE49-F238E27FC236}">
                <a16:creationId xmlns:a16="http://schemas.microsoft.com/office/drawing/2014/main" id="{68D2A182-409A-E506-756A-5671540A9B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3" y="274123"/>
            <a:ext cx="3467584" cy="2848373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EE514AC0-2451-A0DD-6B44-A2B90922CB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6941" y="3739692"/>
            <a:ext cx="3305636" cy="2705478"/>
          </a:xfrm>
          <a:prstGeom prst="rect">
            <a:avLst/>
          </a:prstGeom>
        </p:spPr>
      </p:pic>
      <p:pic>
        <p:nvPicPr>
          <p:cNvPr id="51" name="Picture 50" descr="A graph of a number of passengers&#10;&#10;Description automatically generated">
            <a:extLst>
              <a:ext uri="{FF2B5EF4-FFF2-40B4-BE49-F238E27FC236}">
                <a16:creationId xmlns:a16="http://schemas.microsoft.com/office/drawing/2014/main" id="{FA1911F4-181A-E87B-5E8A-EF019BFD0B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145" y="3700441"/>
            <a:ext cx="4434686" cy="2579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6758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4" name="Rectangle 63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CCDCDD-E86E-B316-95B5-7A492AC399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Impacts to Revenue due to the Pandemic</a:t>
            </a:r>
          </a:p>
        </p:txBody>
      </p:sp>
      <p:sp>
        <p:nvSpPr>
          <p:cNvPr id="66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6FA688-7CF2-FA6B-4F9C-A48FBD49CE3F}"/>
              </a:ext>
            </a:extLst>
          </p:cNvPr>
          <p:cNvSpPr txBox="1"/>
          <p:nvPr/>
        </p:nvSpPr>
        <p:spPr>
          <a:xfrm>
            <a:off x="630935" y="2807208"/>
            <a:ext cx="3719391" cy="3410712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1143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The bus revenue dropped slightly from 2016 to 2019, while train revenue increased.</a:t>
            </a:r>
          </a:p>
          <a:p>
            <a:pPr marL="1143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1143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In 2020, due to COVID-19, both revenues dropped by 50% and are recovering post-pandemic. </a:t>
            </a:r>
          </a:p>
          <a:p>
            <a:pPr marL="1143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1143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The train revenue has exceeded the bus revenue over the years. </a:t>
            </a:r>
          </a:p>
        </p:txBody>
      </p:sp>
      <p:pic>
        <p:nvPicPr>
          <p:cNvPr id="10" name="Picture 9" descr="A graph of a number of people&#10;&#10;Description automatically generated with medium confidence">
            <a:extLst>
              <a:ext uri="{FF2B5EF4-FFF2-40B4-BE49-F238E27FC236}">
                <a16:creationId xmlns:a16="http://schemas.microsoft.com/office/drawing/2014/main" id="{1A0FC54D-84CA-A7DE-E6A8-8F1C28BC9B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707" y="315326"/>
            <a:ext cx="7574084" cy="6378176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315254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3" name="Rectangle 52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5266402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5270175"/>
            <a:ext cx="12185331" cy="1590742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>
                  <a:lumMod val="50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5265546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3335" y="5263483"/>
            <a:ext cx="12192000" cy="1597433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5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B86703-7C12-4104-2ACB-D26C80D6BB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309" y="5544082"/>
            <a:ext cx="3893128" cy="103366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Federal Funding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967B7C-74C8-E9C6-7912-315BF1E71591}"/>
              </a:ext>
            </a:extLst>
          </p:cNvPr>
          <p:cNvSpPr txBox="1"/>
          <p:nvPr/>
        </p:nvSpPr>
        <p:spPr>
          <a:xfrm>
            <a:off x="4076702" y="5419490"/>
            <a:ext cx="7977568" cy="12879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700" dirty="0">
                <a:solidFill>
                  <a:schemeClr val="bg1"/>
                </a:solidFill>
              </a:rPr>
              <a:t>In many states, the Federal funding for Highways was almost </a:t>
            </a:r>
            <a:r>
              <a:rPr lang="en-US" sz="1700" b="1" i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5 times higher </a:t>
            </a:r>
            <a:r>
              <a:rPr lang="en-US" sz="1700" dirty="0">
                <a:solidFill>
                  <a:schemeClr val="bg1"/>
                </a:solidFill>
              </a:rPr>
              <a:t>than the Public Transit Funding. </a:t>
            </a:r>
            <a:r>
              <a:rPr lang="en-US" sz="1700" b="1" i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Texas</a:t>
            </a:r>
            <a:r>
              <a:rPr lang="en-US" sz="1700" dirty="0">
                <a:solidFill>
                  <a:schemeClr val="bg1"/>
                </a:solidFill>
              </a:rPr>
              <a:t>,  which had the </a:t>
            </a:r>
            <a:r>
              <a:rPr lang="en-US" sz="1700" b="1" i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country's greatest number of road causalities</a:t>
            </a:r>
            <a:r>
              <a:rPr lang="en-US" sz="1700" dirty="0">
                <a:solidFill>
                  <a:schemeClr val="bg1"/>
                </a:solidFill>
              </a:rPr>
              <a:t>, received </a:t>
            </a:r>
            <a:r>
              <a:rPr lang="en-US" sz="1700" b="1" i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8 times more funding </a:t>
            </a:r>
            <a:r>
              <a:rPr lang="en-US" sz="1700" dirty="0">
                <a:solidFill>
                  <a:schemeClr val="bg1"/>
                </a:solidFill>
              </a:rPr>
              <a:t>for Highways than the Public transit budget.  Hence, It is an utmost priority to increase the federal funding for Public transit. </a:t>
            </a:r>
          </a:p>
        </p:txBody>
      </p:sp>
      <p:pic>
        <p:nvPicPr>
          <p:cNvPr id="12" name="Picture 11" descr="A graph of a number of people&#10;&#10;Description automatically generated with medium confidence">
            <a:extLst>
              <a:ext uri="{FF2B5EF4-FFF2-40B4-BE49-F238E27FC236}">
                <a16:creationId xmlns:a16="http://schemas.microsoft.com/office/drawing/2014/main" id="{348AA46C-02AA-1B40-9FE9-BB529CE29E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417" y="1124542"/>
            <a:ext cx="6217732" cy="303913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Picture 15" descr="A graph of the number of road troops in 2019&#10;&#10;Description automatically generated">
            <a:extLst>
              <a:ext uri="{FF2B5EF4-FFF2-40B4-BE49-F238E27FC236}">
                <a16:creationId xmlns:a16="http://schemas.microsoft.com/office/drawing/2014/main" id="{73019AC8-4C41-9606-D09F-D824DDFED7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879" y="848058"/>
            <a:ext cx="5537391" cy="400577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" name="Callout: Bent Line 16">
            <a:extLst>
              <a:ext uri="{FF2B5EF4-FFF2-40B4-BE49-F238E27FC236}">
                <a16:creationId xmlns:a16="http://schemas.microsoft.com/office/drawing/2014/main" id="{5C7C9F9D-2F4A-CA7E-4914-CE781A4D4A87}"/>
              </a:ext>
            </a:extLst>
          </p:cNvPr>
          <p:cNvSpPr/>
          <p:nvPr/>
        </p:nvSpPr>
        <p:spPr>
          <a:xfrm>
            <a:off x="2064617" y="1738124"/>
            <a:ext cx="1542472" cy="748145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55595"/>
              <a:gd name="adj6" fmla="val -61768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tx1"/>
                </a:solidFill>
              </a:rPr>
              <a:t>Texas </a:t>
            </a:r>
            <a:r>
              <a:rPr lang="en-US" sz="900" b="1" dirty="0">
                <a:solidFill>
                  <a:srgbClr val="FF0000"/>
                </a:solidFill>
              </a:rPr>
              <a:t>received 8 times more </a:t>
            </a:r>
            <a:r>
              <a:rPr lang="en-US" sz="900" b="1" dirty="0">
                <a:solidFill>
                  <a:schemeClr val="tx1"/>
                </a:solidFill>
              </a:rPr>
              <a:t>Federal funding for building Highways than Public Transit</a:t>
            </a:r>
          </a:p>
        </p:txBody>
      </p:sp>
    </p:spTree>
    <p:extLst>
      <p:ext uri="{BB962C8B-B14F-4D97-AF65-F5344CB8AC3E}">
        <p14:creationId xmlns:p14="http://schemas.microsoft.com/office/powerpoint/2010/main" val="9494812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9203DE33-2CD4-4CA8-9AF3-37C3B6513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AF57B88-1D4C-41FA-A761-EC1DD10C3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2548F45-5164-4ABB-8212-7F293FDED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5E81CCFB-7BEF-4186-86FB-D09450B4D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48C1C6-8644-019D-626F-B81E5DDE30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" y="321440"/>
            <a:ext cx="3721609" cy="1701324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sz="3600">
                <a:solidFill>
                  <a:srgbClr val="FFFFFF"/>
                </a:solidFill>
              </a:rPr>
              <a:t>Why Investment in Public Transit is necessary?</a:t>
            </a:r>
            <a:endParaRPr lang="en-US" sz="3600" dirty="0">
              <a:solidFill>
                <a:srgbClr val="FFFFFF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24DFAE6-365F-EE15-10A7-03976DB2BF6E}"/>
              </a:ext>
            </a:extLst>
          </p:cNvPr>
          <p:cNvSpPr txBox="1"/>
          <p:nvPr/>
        </p:nvSpPr>
        <p:spPr>
          <a:xfrm>
            <a:off x="31818" y="2216070"/>
            <a:ext cx="397282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endParaRPr lang="en-US">
              <a:solidFill>
                <a:schemeClr val="tx2">
                  <a:lumMod val="10000"/>
                  <a:lumOff val="90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>
                <a:solidFill>
                  <a:schemeClr val="tx2">
                    <a:lumMod val="10000"/>
                    <a:lumOff val="90000"/>
                  </a:schemeClr>
                </a:solidFill>
              </a:rPr>
              <a:t>The US Population is expected to </a:t>
            </a:r>
            <a:r>
              <a:rPr lang="en-US" b="1" i="1" u="sng">
                <a:solidFill>
                  <a:schemeClr val="accent2">
                    <a:lumMod val="60000"/>
                    <a:lumOff val="40000"/>
                  </a:schemeClr>
                </a:solidFill>
              </a:rPr>
              <a:t>increase by 15% to 415 Million by 2060</a:t>
            </a:r>
            <a:r>
              <a:rPr lang="en-US">
                <a:solidFill>
                  <a:schemeClr val="tx2">
                    <a:lumMod val="10000"/>
                    <a:lumOff val="90000"/>
                  </a:schemeClr>
                </a:solidFill>
              </a:rPr>
              <a:t>,  thus making it a priority to invest more in Public transit, especially in the already congested Metros.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>
              <a:solidFill>
                <a:schemeClr val="tx2">
                  <a:lumMod val="10000"/>
                  <a:lumOff val="90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>
                <a:solidFill>
                  <a:schemeClr val="tx2">
                    <a:lumMod val="10000"/>
                    <a:lumOff val="90000"/>
                  </a:schemeClr>
                </a:solidFill>
              </a:rPr>
              <a:t>The </a:t>
            </a:r>
            <a:r>
              <a:rPr lang="en-US" b="1" i="1">
                <a:solidFill>
                  <a:schemeClr val="tx2">
                    <a:lumMod val="10000"/>
                    <a:lumOff val="90000"/>
                  </a:schemeClr>
                </a:solidFill>
              </a:rPr>
              <a:t>Senior population </a:t>
            </a:r>
            <a:r>
              <a:rPr lang="en-US" b="1">
                <a:solidFill>
                  <a:schemeClr val="tx2">
                    <a:lumMod val="10000"/>
                    <a:lumOff val="90000"/>
                  </a:schemeClr>
                </a:solidFill>
              </a:rPr>
              <a:t>(</a:t>
            </a:r>
            <a:r>
              <a:rPr lang="en-US">
                <a:solidFill>
                  <a:schemeClr val="tx2">
                    <a:lumMod val="10000"/>
                    <a:lumOff val="90000"/>
                  </a:schemeClr>
                </a:solidFill>
              </a:rPr>
              <a:t>65 Years and above) is </a:t>
            </a:r>
            <a:r>
              <a:rPr lang="en-US" b="1" i="1" u="sng">
                <a:solidFill>
                  <a:schemeClr val="accent2">
                    <a:lumMod val="60000"/>
                    <a:lumOff val="40000"/>
                  </a:schemeClr>
                </a:solidFill>
              </a:rPr>
              <a:t>expected to increase by 70%</a:t>
            </a:r>
            <a:r>
              <a:rPr lang="en-US" b="1" i="1" u="sng">
                <a:solidFill>
                  <a:schemeClr val="tx2">
                    <a:lumMod val="10000"/>
                    <a:lumOff val="90000"/>
                  </a:schemeClr>
                </a:solidFill>
              </a:rPr>
              <a:t> </a:t>
            </a:r>
            <a:r>
              <a:rPr lang="en-US">
                <a:solidFill>
                  <a:schemeClr val="tx2">
                    <a:lumMod val="10000"/>
                    <a:lumOff val="90000"/>
                  </a:schemeClr>
                </a:solidFill>
              </a:rPr>
              <a:t>to almost 100 Billion by 2060. Most seniors prefer to use public transit thus making it a priority to invest more in it.</a:t>
            </a:r>
            <a:endParaRPr lang="en-US" dirty="0">
              <a:solidFill>
                <a:schemeClr val="tx2">
                  <a:lumMod val="10000"/>
                  <a:lumOff val="90000"/>
                </a:schemeClr>
              </a:solidFill>
            </a:endParaRPr>
          </a:p>
        </p:txBody>
      </p:sp>
      <p:pic>
        <p:nvPicPr>
          <p:cNvPr id="7" name="Picture 6" descr="A graph of a number of people with blue squares&#10;&#10;Description automatically generated with medium confidence">
            <a:extLst>
              <a:ext uri="{FF2B5EF4-FFF2-40B4-BE49-F238E27FC236}">
                <a16:creationId xmlns:a16="http://schemas.microsoft.com/office/drawing/2014/main" id="{46BDB352-7324-0483-C16F-68E32614E7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2457" y="1283831"/>
            <a:ext cx="8043927" cy="3888533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4871757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9" name="Rectangle 58">
            <a:extLst>
              <a:ext uri="{FF2B5EF4-FFF2-40B4-BE49-F238E27FC236}">
                <a16:creationId xmlns:a16="http://schemas.microsoft.com/office/drawing/2014/main" id="{B712E947-0734-45F9-9C4F-41114EC3A3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4C6B5652-C661-4C58-B937-F0F490F7FC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0B936867-6407-43FB-9DE6-1B0879D0CB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ACD0B258-678B-4A8C-894F-848AF24A19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C8D58395-74AF-401A-AF2F-76B6FCF71D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2F003F3F-F118-41D2-AA3F-74DB0D1970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E6EC56-E3E7-799F-FD3D-FEEA6A4601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942" y="282792"/>
            <a:ext cx="3568498" cy="21889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3600" dirty="0">
                <a:solidFill>
                  <a:srgbClr val="FFFFFF"/>
                </a:solidFill>
              </a:rPr>
              <a:t>Why Investment in Public Transit is necessary? (continued)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93F41DA-1312-BB16-B128-CFED3AB60525}"/>
              </a:ext>
            </a:extLst>
          </p:cNvPr>
          <p:cNvSpPr txBox="1"/>
          <p:nvPr/>
        </p:nvSpPr>
        <p:spPr>
          <a:xfrm>
            <a:off x="410861" y="3059197"/>
            <a:ext cx="3290579" cy="36343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marL="57150" indent="-28575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tx2">
                    <a:lumMod val="10000"/>
                    <a:lumOff val="90000"/>
                  </a:schemeClr>
                </a:solidFill>
              </a:rPr>
              <a:t>Drivers in </a:t>
            </a:r>
            <a:r>
              <a:rPr lang="en-US" sz="1600" b="1" i="1" dirty="0">
                <a:solidFill>
                  <a:schemeClr val="tx2">
                    <a:lumMod val="10000"/>
                    <a:lumOff val="90000"/>
                  </a:schemeClr>
                </a:solidFill>
              </a:rPr>
              <a:t>Los Angeles, New York </a:t>
            </a:r>
            <a:r>
              <a:rPr lang="en-US" sz="1600" dirty="0">
                <a:solidFill>
                  <a:schemeClr val="tx2">
                    <a:lumMod val="10000"/>
                    <a:lumOff val="90000"/>
                  </a:schemeClr>
                </a:solidFill>
              </a:rPr>
              <a:t>City, and other Big metros spent </a:t>
            </a:r>
            <a:r>
              <a:rPr lang="en-US" sz="1600" b="1" i="1" u="sng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thousands of extra hours</a:t>
            </a:r>
            <a:r>
              <a:rPr lang="en-US" sz="1600" b="1" i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1600" dirty="0">
                <a:solidFill>
                  <a:schemeClr val="tx2">
                    <a:lumMod val="10000"/>
                    <a:lumOff val="90000"/>
                  </a:schemeClr>
                </a:solidFill>
              </a:rPr>
              <a:t>on the road and</a:t>
            </a:r>
            <a:r>
              <a:rPr lang="en-US" sz="1600" b="1" i="1" dirty="0">
                <a:solidFill>
                  <a:schemeClr val="tx2">
                    <a:lumMod val="10000"/>
                    <a:lumOff val="90000"/>
                  </a:schemeClr>
                </a:solidFill>
              </a:rPr>
              <a:t> </a:t>
            </a:r>
            <a:r>
              <a:rPr lang="en-US" sz="1600" b="1" i="1" u="sng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burnt thousands of extra Gallons of gas </a:t>
            </a:r>
            <a:r>
              <a:rPr lang="en-US" sz="1600" dirty="0">
                <a:solidFill>
                  <a:schemeClr val="tx2">
                    <a:lumMod val="10000"/>
                    <a:lumOff val="90000"/>
                  </a:schemeClr>
                </a:solidFill>
              </a:rPr>
              <a:t>due to Traffic Congestion. </a:t>
            </a:r>
          </a:p>
          <a:p>
            <a:pPr marL="57150" indent="-28575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endParaRPr lang="en-US" sz="1600" dirty="0">
              <a:solidFill>
                <a:schemeClr val="tx2">
                  <a:lumMod val="10000"/>
                  <a:lumOff val="90000"/>
                </a:schemeClr>
              </a:solidFill>
            </a:endParaRPr>
          </a:p>
          <a:p>
            <a:pPr marL="57150" indent="-28575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tx2">
                    <a:lumMod val="10000"/>
                    <a:lumOff val="90000"/>
                  </a:schemeClr>
                </a:solidFill>
              </a:rPr>
              <a:t>Using </a:t>
            </a:r>
            <a:r>
              <a:rPr lang="en-US" sz="1600" b="1" i="1" u="sng" dirty="0">
                <a:solidFill>
                  <a:schemeClr val="tx2">
                    <a:lumMod val="10000"/>
                    <a:lumOff val="90000"/>
                  </a:schemeClr>
                </a:solidFill>
              </a:rPr>
              <a:t>Public Transit is the solution</a:t>
            </a:r>
            <a:r>
              <a:rPr lang="en-US" sz="1600" dirty="0">
                <a:solidFill>
                  <a:schemeClr val="tx2">
                    <a:lumMod val="10000"/>
                    <a:lumOff val="90000"/>
                  </a:schemeClr>
                </a:solidFill>
              </a:rPr>
              <a:t> to this problem, especially in the Big Metros, also reducing environmental pollution.</a:t>
            </a:r>
          </a:p>
          <a:p>
            <a:pPr marL="57150" indent="-28575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endParaRPr lang="en-US" sz="1600" dirty="0">
              <a:solidFill>
                <a:schemeClr val="tx2">
                  <a:lumMod val="10000"/>
                  <a:lumOff val="90000"/>
                </a:schemeClr>
              </a:solidFill>
            </a:endParaRPr>
          </a:p>
          <a:p>
            <a:pPr marL="57150" indent="-28575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tx2">
                    <a:lumMod val="10000"/>
                    <a:lumOff val="90000"/>
                  </a:schemeClr>
                </a:solidFill>
              </a:rPr>
              <a:t>It can also add an estimated </a:t>
            </a:r>
            <a:r>
              <a:rPr lang="en-US" sz="1600" b="1" i="1" u="sng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200k additional jobs</a:t>
            </a:r>
            <a:r>
              <a:rPr lang="en-US" sz="1600" dirty="0">
                <a:solidFill>
                  <a:schemeClr val="tx2">
                    <a:lumMod val="10000"/>
                    <a:lumOff val="90000"/>
                  </a:schemeClr>
                </a:solidFill>
              </a:rPr>
              <a:t> across the country. </a:t>
            </a:r>
          </a:p>
        </p:txBody>
      </p:sp>
      <p:pic>
        <p:nvPicPr>
          <p:cNvPr id="48" name="Picture 47" descr="A graph of numbers and a number of cities&#10;&#10;Description automatically generated with medium confidence">
            <a:extLst>
              <a:ext uri="{FF2B5EF4-FFF2-40B4-BE49-F238E27FC236}">
                <a16:creationId xmlns:a16="http://schemas.microsoft.com/office/drawing/2014/main" id="{E578C5A0-4134-FC0C-B100-42061F6B39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5630" y="198308"/>
            <a:ext cx="4331601" cy="4675102"/>
          </a:xfrm>
          <a:prstGeom prst="rect">
            <a:avLst/>
          </a:prstGeom>
        </p:spPr>
      </p:pic>
      <p:pic>
        <p:nvPicPr>
          <p:cNvPr id="54" name="Picture 53" descr="A graph of fuel consumption&#10;&#10;Description automatically generated">
            <a:extLst>
              <a:ext uri="{FF2B5EF4-FFF2-40B4-BE49-F238E27FC236}">
                <a16:creationId xmlns:a16="http://schemas.microsoft.com/office/drawing/2014/main" id="{85D47F74-A329-5A7E-55A3-A56BAE1B29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5775" y="2018465"/>
            <a:ext cx="4386225" cy="4675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9754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5232</TotalTime>
  <Words>832</Words>
  <Application>Microsoft Office PowerPoint</Application>
  <PresentationFormat>Widescreen</PresentationFormat>
  <Paragraphs>71</Paragraphs>
  <Slides>12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Aptos</vt:lpstr>
      <vt:lpstr>Aptos Display</vt:lpstr>
      <vt:lpstr>Arial</vt:lpstr>
      <vt:lpstr>Calibri</vt:lpstr>
      <vt:lpstr>Wingdings</vt:lpstr>
      <vt:lpstr>Office Theme</vt:lpstr>
      <vt:lpstr>Is Public Transportation in the US Struggling?</vt:lpstr>
      <vt:lpstr>Agenda</vt:lpstr>
      <vt:lpstr>Why do People Commute, and How do they Commute?</vt:lpstr>
      <vt:lpstr>How many people use Public Transit in the US?</vt:lpstr>
      <vt:lpstr>Who uses the Public Transit?</vt:lpstr>
      <vt:lpstr>Impacts to Revenue due to the Pandemic</vt:lpstr>
      <vt:lpstr>Federal Funding </vt:lpstr>
      <vt:lpstr>Why Investment in Public Transit is necessary?</vt:lpstr>
      <vt:lpstr>Why Investment in Public Transit is necessary? (continued)</vt:lpstr>
      <vt:lpstr>More Opportunities to Explore</vt:lpstr>
      <vt:lpstr>Key Takeaways</vt:lpstr>
      <vt:lpstr>Thank you</vt:lpstr>
    </vt:vector>
  </TitlesOfParts>
  <Company>HP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Guruprasad Velikadu Krishnamoorthy</dc:creator>
  <cp:lastModifiedBy>Guruprasad Velikadu Krishnamoorthy</cp:lastModifiedBy>
  <cp:revision>250</cp:revision>
  <dcterms:created xsi:type="dcterms:W3CDTF">2024-04-16T00:26:18Z</dcterms:created>
  <dcterms:modified xsi:type="dcterms:W3CDTF">2024-06-28T04:54:38Z</dcterms:modified>
</cp:coreProperties>
</file>